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412" r:id="rId2"/>
    <p:sldId id="415" r:id="rId3"/>
    <p:sldId id="416" r:id="rId4"/>
    <p:sldId id="417" r:id="rId5"/>
    <p:sldId id="418" r:id="rId6"/>
    <p:sldId id="424" r:id="rId7"/>
    <p:sldId id="425" r:id="rId8"/>
    <p:sldId id="426" r:id="rId9"/>
    <p:sldId id="423" r:id="rId10"/>
    <p:sldId id="427" r:id="rId11"/>
    <p:sldId id="428" r:id="rId12"/>
    <p:sldId id="3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6" y="3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EAEC9-3B4F-4CF9-A406-DCE83B8FA269}"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B43CE4-B545-4BBA-B232-7E2E25F38E3D}" type="slidenum">
              <a:rPr lang="en-US" smtClean="0"/>
              <a:t>‹#›</a:t>
            </a:fld>
            <a:endParaRPr lang="en-US"/>
          </a:p>
        </p:txBody>
      </p:sp>
    </p:spTree>
    <p:extLst>
      <p:ext uri="{BB962C8B-B14F-4D97-AF65-F5344CB8AC3E}">
        <p14:creationId xmlns:p14="http://schemas.microsoft.com/office/powerpoint/2010/main" val="3153475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23A375-B0EF-B043-914D-3DB534F0FE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92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lvl1pPr>
              <a:defRPr sz="2000">
                <a:latin typeface="Cooper Black" charset="0"/>
                <a:ea typeface="Cooper Black" charset="0"/>
                <a:cs typeface="Cooper Black" charset="0"/>
              </a:defRPr>
            </a:lvl1pPr>
          </a:lstStyle>
          <a:p>
            <a:r>
              <a:rPr lang="en-US" b="1"/>
              <a:t>AdHiMad Lab</a:t>
            </a:r>
            <a:endParaRPr lang="en-US" dirty="0"/>
          </a:p>
        </p:txBody>
      </p:sp>
      <p:sp>
        <p:nvSpPr>
          <p:cNvPr id="6" name="Slide Number Placeholder 5"/>
          <p:cNvSpPr>
            <a:spLocks noGrp="1"/>
          </p:cNvSpPr>
          <p:nvPr>
            <p:ph type="sldNum" sz="quarter" idx="12"/>
          </p:nvPr>
        </p:nvSpPr>
        <p:spPr/>
        <p:txBody>
          <a:bodyPr/>
          <a:lstStyle/>
          <a:p>
            <a:fld id="{FC479A02-7583-0A4C-B996-8A3A8D1BCEA6}" type="slidenum">
              <a:rPr lang="en-US" smtClean="0"/>
              <a:t>‹#›</a:t>
            </a:fld>
            <a:endParaRPr lang="en-US"/>
          </a:p>
        </p:txBody>
      </p:sp>
    </p:spTree>
    <p:extLst>
      <p:ext uri="{BB962C8B-B14F-4D97-AF65-F5344CB8AC3E}">
        <p14:creationId xmlns:p14="http://schemas.microsoft.com/office/powerpoint/2010/main" val="791358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AdHiMad Lab</a:t>
            </a:r>
          </a:p>
        </p:txBody>
      </p:sp>
      <p:sp>
        <p:nvSpPr>
          <p:cNvPr id="6" name="Slide Number Placeholder 5"/>
          <p:cNvSpPr>
            <a:spLocks noGrp="1"/>
          </p:cNvSpPr>
          <p:nvPr>
            <p:ph type="sldNum" sz="quarter" idx="12"/>
          </p:nvPr>
        </p:nvSpPr>
        <p:spPr/>
        <p:txBody>
          <a:bodyPr/>
          <a:lstStyle/>
          <a:p>
            <a:fld id="{FC479A02-7583-0A4C-B996-8A3A8D1BCEA6}" type="slidenum">
              <a:rPr lang="en-US" smtClean="0"/>
              <a:t>‹#›</a:t>
            </a:fld>
            <a:endParaRPr lang="en-US"/>
          </a:p>
        </p:txBody>
      </p:sp>
    </p:spTree>
    <p:extLst>
      <p:ext uri="{BB962C8B-B14F-4D97-AF65-F5344CB8AC3E}">
        <p14:creationId xmlns:p14="http://schemas.microsoft.com/office/powerpoint/2010/main" val="1756926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AdHiMad Lab</a:t>
            </a:r>
          </a:p>
        </p:txBody>
      </p:sp>
      <p:sp>
        <p:nvSpPr>
          <p:cNvPr id="6" name="Slide Number Placeholder 5"/>
          <p:cNvSpPr>
            <a:spLocks noGrp="1"/>
          </p:cNvSpPr>
          <p:nvPr>
            <p:ph type="sldNum" sz="quarter" idx="12"/>
          </p:nvPr>
        </p:nvSpPr>
        <p:spPr/>
        <p:txBody>
          <a:bodyPr/>
          <a:lstStyle/>
          <a:p>
            <a:fld id="{FC479A02-7583-0A4C-B996-8A3A8D1BCEA6}" type="slidenum">
              <a:rPr lang="en-US" smtClean="0"/>
              <a:t>‹#›</a:t>
            </a:fld>
            <a:endParaRPr lang="en-US"/>
          </a:p>
        </p:txBody>
      </p:sp>
    </p:spTree>
    <p:extLst>
      <p:ext uri="{BB962C8B-B14F-4D97-AF65-F5344CB8AC3E}">
        <p14:creationId xmlns:p14="http://schemas.microsoft.com/office/powerpoint/2010/main" val="375350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758669"/>
          </a:xfrm>
        </p:spPr>
        <p:txBody>
          <a:bodyPr/>
          <a:lstStyle>
            <a:lvl1pPr algn="ctr">
              <a:defRPr b="1" i="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838200" y="1347258"/>
            <a:ext cx="10515600" cy="4651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sz="2000"/>
            </a:lvl1pPr>
          </a:lstStyle>
          <a:p>
            <a:r>
              <a:rPr lang="en-US" b="1">
                <a:latin typeface="Cooper Black" charset="0"/>
                <a:ea typeface="Cooper Black" charset="0"/>
                <a:cs typeface="Cooper Black" charset="0"/>
              </a:rPr>
              <a:t>AdHiMad Lab</a:t>
            </a:r>
            <a:endParaRPr lang="en-US" dirty="0"/>
          </a:p>
        </p:txBody>
      </p:sp>
      <p:sp>
        <p:nvSpPr>
          <p:cNvPr id="6" name="Slide Number Placeholder 5"/>
          <p:cNvSpPr>
            <a:spLocks noGrp="1"/>
          </p:cNvSpPr>
          <p:nvPr>
            <p:ph type="sldNum" sz="quarter" idx="12"/>
          </p:nvPr>
        </p:nvSpPr>
        <p:spPr/>
        <p:txBody>
          <a:bodyPr/>
          <a:lstStyle/>
          <a:p>
            <a:fld id="{FC479A02-7583-0A4C-B996-8A3A8D1BCEA6}" type="slidenum">
              <a:rPr lang="en-US" smtClean="0"/>
              <a:t>‹#›</a:t>
            </a:fld>
            <a:endParaRPr lang="en-US"/>
          </a:p>
        </p:txBody>
      </p:sp>
    </p:spTree>
    <p:extLst>
      <p:ext uri="{BB962C8B-B14F-4D97-AF65-F5344CB8AC3E}">
        <p14:creationId xmlns:p14="http://schemas.microsoft.com/office/powerpoint/2010/main" val="414972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lvl1pPr>
              <a:defRPr>
                <a:latin typeface="Cooper Black" charset="0"/>
                <a:ea typeface="Cooper Black" charset="0"/>
                <a:cs typeface="Cooper Black" charset="0"/>
              </a:defRPr>
            </a:lvl1pPr>
          </a:lstStyle>
          <a:p>
            <a:r>
              <a:rPr lang="en-US"/>
              <a:t>AdHiMad Lab</a:t>
            </a:r>
            <a:endParaRPr lang="en-US" dirty="0"/>
          </a:p>
        </p:txBody>
      </p:sp>
      <p:sp>
        <p:nvSpPr>
          <p:cNvPr id="6" name="Slide Number Placeholder 5"/>
          <p:cNvSpPr>
            <a:spLocks noGrp="1"/>
          </p:cNvSpPr>
          <p:nvPr>
            <p:ph type="sldNum" sz="quarter" idx="12"/>
          </p:nvPr>
        </p:nvSpPr>
        <p:spPr/>
        <p:txBody>
          <a:bodyPr/>
          <a:lstStyle/>
          <a:p>
            <a:fld id="{FC479A02-7583-0A4C-B996-8A3A8D1BCEA6}" type="slidenum">
              <a:rPr lang="en-US" smtClean="0"/>
              <a:t>‹#›</a:t>
            </a:fld>
            <a:endParaRPr lang="en-US"/>
          </a:p>
        </p:txBody>
      </p:sp>
    </p:spTree>
    <p:extLst>
      <p:ext uri="{BB962C8B-B14F-4D97-AF65-F5344CB8AC3E}">
        <p14:creationId xmlns:p14="http://schemas.microsoft.com/office/powerpoint/2010/main" val="354710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1">
                <a:latin typeface="Arial" charset="0"/>
                <a:ea typeface="Arial" charset="0"/>
                <a:cs typeface="Arial"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lvl1pPr>
              <a:defRPr>
                <a:latin typeface="Cooper Black" charset="0"/>
                <a:ea typeface="Cooper Black" charset="0"/>
                <a:cs typeface="Cooper Black" charset="0"/>
              </a:defRPr>
            </a:lvl1pPr>
          </a:lstStyle>
          <a:p>
            <a:r>
              <a:rPr lang="en-US"/>
              <a:t>AdHiMad Lab</a:t>
            </a:r>
            <a:endParaRPr lang="en-US" dirty="0"/>
          </a:p>
        </p:txBody>
      </p:sp>
      <p:sp>
        <p:nvSpPr>
          <p:cNvPr id="7" name="Slide Number Placeholder 6"/>
          <p:cNvSpPr>
            <a:spLocks noGrp="1"/>
          </p:cNvSpPr>
          <p:nvPr>
            <p:ph type="sldNum" sz="quarter" idx="12"/>
          </p:nvPr>
        </p:nvSpPr>
        <p:spPr/>
        <p:txBody>
          <a:bodyPr/>
          <a:lstStyle/>
          <a:p>
            <a:fld id="{FC479A02-7583-0A4C-B996-8A3A8D1BCEA6}" type="slidenum">
              <a:rPr lang="en-US" smtClean="0"/>
              <a:t>‹#›</a:t>
            </a:fld>
            <a:endParaRPr lang="en-US"/>
          </a:p>
        </p:txBody>
      </p:sp>
    </p:spTree>
    <p:extLst>
      <p:ext uri="{BB962C8B-B14F-4D97-AF65-F5344CB8AC3E}">
        <p14:creationId xmlns:p14="http://schemas.microsoft.com/office/powerpoint/2010/main" val="309494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758669"/>
          </a:xfrm>
        </p:spPr>
        <p:txBody>
          <a:bodyPr/>
          <a:lstStyle>
            <a:lvl1pPr algn="ctr">
              <a:defRPr b="1">
                <a:latin typeface="Arial" charset="0"/>
                <a:ea typeface="Arial" charset="0"/>
                <a:cs typeface="Arial" charset="0"/>
              </a:defRPr>
            </a:lvl1pPr>
          </a:lstStyle>
          <a:p>
            <a:r>
              <a:rPr lang="en-US"/>
              <a:t>Click to edit Master title style</a:t>
            </a:r>
          </a:p>
        </p:txBody>
      </p:sp>
      <p:sp>
        <p:nvSpPr>
          <p:cNvPr id="3" name="Text Placeholder 2"/>
          <p:cNvSpPr>
            <a:spLocks noGrp="1"/>
          </p:cNvSpPr>
          <p:nvPr>
            <p:ph type="body" idx="1"/>
          </p:nvPr>
        </p:nvSpPr>
        <p:spPr>
          <a:xfrm>
            <a:off x="839788" y="124301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06692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24301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06692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lvl1pPr>
              <a:defRPr>
                <a:latin typeface="Cooper Black" charset="0"/>
                <a:ea typeface="Cooper Black" charset="0"/>
                <a:cs typeface="Cooper Black" charset="0"/>
              </a:defRPr>
            </a:lvl1pPr>
          </a:lstStyle>
          <a:p>
            <a:r>
              <a:rPr lang="en-US"/>
              <a:t>AdHiMad Lab</a:t>
            </a:r>
            <a:endParaRPr lang="en-US" dirty="0"/>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FC479A02-7583-0A4C-B996-8A3A8D1BCEA6}" type="slidenum">
              <a:rPr lang="en-US" smtClean="0"/>
              <a:pPr/>
              <a:t>‹#›</a:t>
            </a:fld>
            <a:endParaRPr lang="en-US"/>
          </a:p>
        </p:txBody>
      </p:sp>
    </p:spTree>
    <p:extLst>
      <p:ext uri="{BB962C8B-B14F-4D97-AF65-F5344CB8AC3E}">
        <p14:creationId xmlns:p14="http://schemas.microsoft.com/office/powerpoint/2010/main" val="3396435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1" i="0">
                <a:latin typeface="Arial" charset="0"/>
                <a:ea typeface="Arial" charset="0"/>
                <a:cs typeface="Arial" charset="0"/>
              </a:defRPr>
            </a:lvl1pPr>
          </a:lstStyle>
          <a:p>
            <a:r>
              <a:rPr lang="en-US"/>
              <a:t>Click to edit Master title style</a:t>
            </a:r>
          </a:p>
        </p:txBody>
      </p:sp>
      <p:sp>
        <p:nvSpPr>
          <p:cNvPr id="4" name="Footer Placeholder 3"/>
          <p:cNvSpPr>
            <a:spLocks noGrp="1"/>
          </p:cNvSpPr>
          <p:nvPr>
            <p:ph type="ftr" sz="quarter" idx="11"/>
          </p:nvPr>
        </p:nvSpPr>
        <p:spPr/>
        <p:txBody>
          <a:bodyPr/>
          <a:lstStyle>
            <a:lvl1pPr>
              <a:defRPr sz="2000"/>
            </a:lvl1pPr>
          </a:lstStyle>
          <a:p>
            <a:r>
              <a:rPr lang="en-US" b="1">
                <a:latin typeface="Cooper Black" charset="0"/>
                <a:ea typeface="Cooper Black" charset="0"/>
                <a:cs typeface="Cooper Black" charset="0"/>
              </a:rPr>
              <a:t>AdHiMad Lab</a:t>
            </a:r>
            <a:endParaRPr lang="en-US" dirty="0"/>
          </a:p>
        </p:txBody>
      </p:sp>
      <p:sp>
        <p:nvSpPr>
          <p:cNvPr id="5" name="Slide Number Placeholder 4"/>
          <p:cNvSpPr>
            <a:spLocks noGrp="1"/>
          </p:cNvSpPr>
          <p:nvPr>
            <p:ph type="sldNum" sz="quarter" idx="12"/>
          </p:nvPr>
        </p:nvSpPr>
        <p:spPr/>
        <p:txBody>
          <a:bodyPr/>
          <a:lstStyle/>
          <a:p>
            <a:fld id="{FC479A02-7583-0A4C-B996-8A3A8D1BCEA6}" type="slidenum">
              <a:rPr lang="en-US" smtClean="0"/>
              <a:t>‹#›</a:t>
            </a:fld>
            <a:endParaRPr lang="en-US"/>
          </a:p>
        </p:txBody>
      </p:sp>
    </p:spTree>
    <p:extLst>
      <p:ext uri="{BB962C8B-B14F-4D97-AF65-F5344CB8AC3E}">
        <p14:creationId xmlns:p14="http://schemas.microsoft.com/office/powerpoint/2010/main" val="608883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atin typeface="Cooper Black" charset="0"/>
                <a:ea typeface="Cooper Black" charset="0"/>
                <a:cs typeface="Cooper Black" charset="0"/>
              </a:defRPr>
            </a:lvl1pPr>
          </a:lstStyle>
          <a:p>
            <a:r>
              <a:rPr lang="en-US"/>
              <a:t>AdHiMad Lab</a:t>
            </a:r>
            <a:endParaRPr lang="en-US" dirty="0"/>
          </a:p>
        </p:txBody>
      </p:sp>
      <p:sp>
        <p:nvSpPr>
          <p:cNvPr id="4" name="Slide Number Placeholder 3"/>
          <p:cNvSpPr>
            <a:spLocks noGrp="1"/>
          </p:cNvSpPr>
          <p:nvPr>
            <p:ph type="sldNum" sz="quarter" idx="12"/>
          </p:nvPr>
        </p:nvSpPr>
        <p:spPr>
          <a:xfrm>
            <a:off x="9254067" y="6356349"/>
            <a:ext cx="2743200" cy="365125"/>
          </a:xfrm>
        </p:spPr>
        <p:txBody>
          <a:bodyPr/>
          <a:lstStyle/>
          <a:p>
            <a:fld id="{FC479A02-7583-0A4C-B996-8A3A8D1BCEA6}" type="slidenum">
              <a:rPr lang="en-US" smtClean="0"/>
              <a:t>‹#›</a:t>
            </a:fld>
            <a:endParaRPr lang="en-US"/>
          </a:p>
        </p:txBody>
      </p:sp>
    </p:spTree>
    <p:extLst>
      <p:ext uri="{BB962C8B-B14F-4D97-AF65-F5344CB8AC3E}">
        <p14:creationId xmlns:p14="http://schemas.microsoft.com/office/powerpoint/2010/main" val="4277471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ooper Black" charset="0"/>
                <a:ea typeface="Cooper Black" charset="0"/>
                <a:cs typeface="Cooper Black" charset="0"/>
              </a:defRPr>
            </a:lvl1pPr>
          </a:lstStyle>
          <a:p>
            <a:r>
              <a:rPr lang="en-US"/>
              <a:t>AdHiMad Lab</a:t>
            </a:r>
          </a:p>
        </p:txBody>
      </p:sp>
      <p:sp>
        <p:nvSpPr>
          <p:cNvPr id="7" name="Slide Number Placeholder 6"/>
          <p:cNvSpPr>
            <a:spLocks noGrp="1"/>
          </p:cNvSpPr>
          <p:nvPr>
            <p:ph type="sldNum" sz="quarter" idx="12"/>
          </p:nvPr>
        </p:nvSpPr>
        <p:spPr/>
        <p:txBody>
          <a:bodyPr/>
          <a:lstStyle/>
          <a:p>
            <a:fld id="{FC479A02-7583-0A4C-B996-8A3A8D1BCEA6}" type="slidenum">
              <a:rPr lang="en-US" smtClean="0"/>
              <a:t>‹#›</a:t>
            </a:fld>
            <a:endParaRPr lang="en-US"/>
          </a:p>
        </p:txBody>
      </p:sp>
    </p:spTree>
    <p:extLst>
      <p:ext uri="{BB962C8B-B14F-4D97-AF65-F5344CB8AC3E}">
        <p14:creationId xmlns:p14="http://schemas.microsoft.com/office/powerpoint/2010/main" val="3045937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ooper Black" charset="0"/>
                <a:ea typeface="Cooper Black" charset="0"/>
                <a:cs typeface="Cooper Black" charset="0"/>
              </a:defRPr>
            </a:lvl1pPr>
          </a:lstStyle>
          <a:p>
            <a:r>
              <a:rPr lang="en-US"/>
              <a:t>AdHiMad Lab</a:t>
            </a:r>
          </a:p>
        </p:txBody>
      </p:sp>
      <p:sp>
        <p:nvSpPr>
          <p:cNvPr id="7" name="Slide Number Placeholder 6"/>
          <p:cNvSpPr>
            <a:spLocks noGrp="1"/>
          </p:cNvSpPr>
          <p:nvPr>
            <p:ph type="sldNum" sz="quarter" idx="12"/>
          </p:nvPr>
        </p:nvSpPr>
        <p:spPr/>
        <p:txBody>
          <a:bodyPr/>
          <a:lstStyle/>
          <a:p>
            <a:fld id="{FC479A02-7583-0A4C-B996-8A3A8D1BCEA6}" type="slidenum">
              <a:rPr lang="en-US" smtClean="0"/>
              <a:t>‹#›</a:t>
            </a:fld>
            <a:endParaRPr lang="en-US"/>
          </a:p>
        </p:txBody>
      </p:sp>
    </p:spTree>
    <p:extLst>
      <p:ext uri="{BB962C8B-B14F-4D97-AF65-F5344CB8AC3E}">
        <p14:creationId xmlns:p14="http://schemas.microsoft.com/office/powerpoint/2010/main" val="199499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7"/>
          <p:cNvSpPr>
            <a:spLocks noChangeArrowheads="1"/>
          </p:cNvSpPr>
          <p:nvPr userDrawn="1"/>
        </p:nvSpPr>
        <p:spPr bwMode="auto">
          <a:xfrm>
            <a:off x="0" y="6196013"/>
            <a:ext cx="12192000" cy="655637"/>
          </a:xfrm>
          <a:prstGeom prst="rect">
            <a:avLst/>
          </a:prstGeom>
          <a:solidFill>
            <a:srgbClr val="CC0000"/>
          </a:solidFill>
          <a:ln w="9525">
            <a:solidFill>
              <a:schemeClr val="tx1"/>
            </a:solidFill>
            <a:miter lim="800000"/>
            <a:headEnd/>
            <a:tailEnd/>
          </a:ln>
        </p:spPr>
        <p:txBody>
          <a:bodyPr wrap="none"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defRPr/>
            </a:pPr>
            <a:endParaRPr lang="en-US" altLang="en-US"/>
          </a:p>
        </p:txBody>
      </p:sp>
      <p:sp>
        <p:nvSpPr>
          <p:cNvPr id="2" name="Title Placeholder 1"/>
          <p:cNvSpPr>
            <a:spLocks noGrp="1"/>
          </p:cNvSpPr>
          <p:nvPr userDrawn="1">
            <p:ph type="title"/>
          </p:nvPr>
        </p:nvSpPr>
        <p:spPr>
          <a:xfrm>
            <a:off x="0" y="365125"/>
            <a:ext cx="12192000" cy="796925"/>
          </a:xfrm>
          <a:prstGeom prst="rect">
            <a:avLst/>
          </a:prstGeom>
          <a:solidFill>
            <a:srgbClr val="C00000"/>
          </a:solidFill>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userDrawn="1">
            <p:ph type="body" idx="1"/>
          </p:nvPr>
        </p:nvSpPr>
        <p:spPr>
          <a:xfrm>
            <a:off x="838200" y="1825625"/>
            <a:ext cx="10515600" cy="41703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bg1"/>
                </a:solidFill>
              </a:defRPr>
            </a:lvl1pPr>
          </a:lstStyle>
          <a:p>
            <a:r>
              <a:rPr lang="en-US" b="1" dirty="0" err="1">
                <a:latin typeface="Cooper Black" charset="0"/>
                <a:ea typeface="Cooper Black" charset="0"/>
                <a:cs typeface="Cooper Black" charset="0"/>
              </a:rPr>
              <a:t>AdHiMad</a:t>
            </a:r>
            <a:r>
              <a:rPr lang="en-US" b="1" dirty="0">
                <a:latin typeface="Cooper Black" charset="0"/>
                <a:ea typeface="Cooper Black" charset="0"/>
                <a:cs typeface="Cooper Black" charset="0"/>
              </a:rPr>
              <a:t> Lab</a:t>
            </a:r>
            <a:endParaRPr lang="en-US" dirty="0"/>
          </a:p>
        </p:txBody>
      </p:sp>
      <p:sp>
        <p:nvSpPr>
          <p:cNvPr id="6" name="Slide Number Placeholder 5"/>
          <p:cNvSpPr>
            <a:spLocks noGrp="1"/>
          </p:cNvSpPr>
          <p:nvPr userDrawn="1">
            <p:ph type="sldNum" sz="quarter" idx="4"/>
          </p:nvPr>
        </p:nvSpPr>
        <p:spPr>
          <a:xfrm>
            <a:off x="9304867" y="6356350"/>
            <a:ext cx="2743200" cy="365125"/>
          </a:xfrm>
          <a:prstGeom prst="rect">
            <a:avLst/>
          </a:prstGeom>
        </p:spPr>
        <p:txBody>
          <a:bodyPr vert="horz" lIns="91440" tIns="45720" rIns="91440" bIns="45720" rtlCol="0" anchor="ctr"/>
          <a:lstStyle>
            <a:lvl1pPr algn="r">
              <a:defRPr sz="1200">
                <a:solidFill>
                  <a:schemeClr val="bg1"/>
                </a:solidFill>
                <a:latin typeface="Cooper Black" charset="0"/>
                <a:ea typeface="Cooper Black" charset="0"/>
                <a:cs typeface="Cooper Black" charset="0"/>
              </a:defRPr>
            </a:lvl1pPr>
          </a:lstStyle>
          <a:p>
            <a:fld id="{FC479A02-7583-0A4C-B996-8A3A8D1BCEA6}" type="slidenum">
              <a:rPr lang="en-US" smtClean="0"/>
              <a:pPr/>
              <a:t>‹#›</a:t>
            </a:fld>
            <a:endParaRPr lang="en-US"/>
          </a:p>
        </p:txBody>
      </p:sp>
      <p:pic>
        <p:nvPicPr>
          <p:cNvPr id="10" name="Picture 9">
            <a:extLst>
              <a:ext uri="{FF2B5EF4-FFF2-40B4-BE49-F238E27FC236}">
                <a16:creationId xmlns:a16="http://schemas.microsoft.com/office/drawing/2014/main" id="{63809722-8DEA-F04A-AD06-E19DC9AE2BB2}"/>
              </a:ext>
            </a:extLst>
          </p:cNvPr>
          <p:cNvPicPr>
            <a:picLocks noChangeAspect="1"/>
          </p:cNvPicPr>
          <p:nvPr userDrawn="1"/>
        </p:nvPicPr>
        <p:blipFill rotWithShape="1">
          <a:blip r:embed="rId13"/>
          <a:srcRect l="2867" t="89741" r="92772" b="4319"/>
          <a:stretch/>
        </p:blipFill>
        <p:spPr>
          <a:xfrm>
            <a:off x="76200" y="6203156"/>
            <a:ext cx="635000" cy="648494"/>
          </a:xfrm>
          <a:prstGeom prst="rect">
            <a:avLst/>
          </a:prstGeom>
        </p:spPr>
      </p:pic>
    </p:spTree>
    <p:extLst>
      <p:ext uri="{BB962C8B-B14F-4D97-AF65-F5344CB8AC3E}">
        <p14:creationId xmlns:p14="http://schemas.microsoft.com/office/powerpoint/2010/main" val="2889682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69027"/>
            <a:ext cx="12192000" cy="2376151"/>
          </a:xfrm>
        </p:spPr>
        <p:txBody>
          <a:bodyPr anchor="ctr">
            <a:normAutofit/>
          </a:bodyPr>
          <a:lstStyle/>
          <a:p>
            <a:r>
              <a:rPr lang="en-US" b="1"/>
              <a:t>PolyGen</a:t>
            </a:r>
            <a:endParaRPr lang="en-US" b="1" dirty="0">
              <a:latin typeface="Cooper Black" charset="0"/>
              <a:ea typeface="Cooper Black" charset="0"/>
              <a:cs typeface="Cooper Black" charset="0"/>
            </a:endParaRPr>
          </a:p>
        </p:txBody>
      </p:sp>
      <p:sp>
        <p:nvSpPr>
          <p:cNvPr id="3" name="Subtitle 2"/>
          <p:cNvSpPr>
            <a:spLocks noGrp="1"/>
          </p:cNvSpPr>
          <p:nvPr>
            <p:ph type="subTitle" idx="1"/>
          </p:nvPr>
        </p:nvSpPr>
        <p:spPr>
          <a:xfrm>
            <a:off x="1135879" y="3921282"/>
            <a:ext cx="9869577" cy="1124851"/>
          </a:xfrm>
        </p:spPr>
        <p:txBody>
          <a:bodyPr anchor="ctr">
            <a:normAutofit/>
          </a:bodyPr>
          <a:lstStyle/>
          <a:p>
            <a:r>
              <a:rPr lang="en-US" sz="4000" dirty="0"/>
              <a:t>Nuruzzaman Sakib</a:t>
            </a:r>
            <a:endParaRPr lang="en-US" sz="4000" baseline="30000" dirty="0"/>
          </a:p>
        </p:txBody>
      </p:sp>
      <p:sp>
        <p:nvSpPr>
          <p:cNvPr id="4" name="Subtitle 2"/>
          <p:cNvSpPr txBox="1">
            <a:spLocks/>
          </p:cNvSpPr>
          <p:nvPr/>
        </p:nvSpPr>
        <p:spPr>
          <a:xfrm>
            <a:off x="1203544" y="5503333"/>
            <a:ext cx="9869577" cy="518904"/>
          </a:xfrm>
          <a:prstGeom prst="rect">
            <a:avLst/>
          </a:prstGeom>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Department of Mechanical Engineering, University of Alabama, </a:t>
            </a:r>
            <a:r>
              <a:rPr kumimoji="0" lang="en-US" sz="4000" b="0" i="0" u="none" strike="noStrike" kern="1200" cap="none" spc="0" normalizeH="0" baseline="0" noProof="0">
                <a:ln>
                  <a:noFill/>
                </a:ln>
                <a:solidFill>
                  <a:prstClr val="black"/>
                </a:solidFill>
                <a:effectLst/>
                <a:uLnTx/>
                <a:uFillTx/>
                <a:latin typeface="Calibri" panose="020F0502020204030204"/>
                <a:ea typeface="+mn-ea"/>
                <a:cs typeface="+mn-cs"/>
              </a:rPr>
              <a:t>Tuscaloosa, AL</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448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CE5D-62C5-417B-AE92-EAB0F39C2A84}"/>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9F2AEA5-0642-44D4-B5B3-9F09E895076D}"/>
              </a:ext>
            </a:extLst>
          </p:cNvPr>
          <p:cNvSpPr>
            <a:spLocks noGrp="1"/>
          </p:cNvSpPr>
          <p:nvPr>
            <p:ph idx="1"/>
          </p:nvPr>
        </p:nvSpPr>
        <p:spPr>
          <a:xfrm>
            <a:off x="930562" y="2753458"/>
            <a:ext cx="4620491" cy="2081742"/>
          </a:xfrm>
        </p:spPr>
        <p:txBody>
          <a:bodyPr>
            <a:noAutofit/>
          </a:bodyPr>
          <a:lstStyle/>
          <a:p>
            <a:r>
              <a:rPr lang="en-US" sz="2000" dirty="0"/>
              <a:t>NNFind_1.py/NNFind_2.py/NNFind_3.py</a:t>
            </a:r>
          </a:p>
          <a:p>
            <a:pPr lvl="1"/>
            <a:r>
              <a:rPr lang="en-US" sz="2000" dirty="0"/>
              <a:t>This three code works only when there is a pair of pentagon-heptagon pair with two or more hexagons in between them. It can extract the shared edge of the hexagons if needed.</a:t>
            </a:r>
          </a:p>
        </p:txBody>
      </p:sp>
      <p:sp>
        <p:nvSpPr>
          <p:cNvPr id="4" name="Footer Placeholder 3">
            <a:extLst>
              <a:ext uri="{FF2B5EF4-FFF2-40B4-BE49-F238E27FC236}">
                <a16:creationId xmlns:a16="http://schemas.microsoft.com/office/drawing/2014/main" id="{FD7C7450-8DE7-4A2D-9A1D-C1CB0CD91662}"/>
              </a:ext>
            </a:extLst>
          </p:cNvPr>
          <p:cNvSpPr>
            <a:spLocks noGrp="1"/>
          </p:cNvSpPr>
          <p:nvPr>
            <p:ph type="ftr" sz="quarter" idx="11"/>
          </p:nvPr>
        </p:nvSpPr>
        <p:spPr/>
        <p:txBody>
          <a:bodyPr/>
          <a:lstStyle/>
          <a:p>
            <a:r>
              <a:rPr lang="en-US" b="1">
                <a:latin typeface="Cooper Black" charset="0"/>
                <a:ea typeface="Cooper Black" charset="0"/>
                <a:cs typeface="Cooper Black" charset="0"/>
              </a:rPr>
              <a:t>AdHiMad Lab</a:t>
            </a:r>
            <a:endParaRPr lang="en-US" dirty="0"/>
          </a:p>
        </p:txBody>
      </p:sp>
      <p:sp>
        <p:nvSpPr>
          <p:cNvPr id="5" name="Slide Number Placeholder 4">
            <a:extLst>
              <a:ext uri="{FF2B5EF4-FFF2-40B4-BE49-F238E27FC236}">
                <a16:creationId xmlns:a16="http://schemas.microsoft.com/office/drawing/2014/main" id="{2E863356-0848-4ECE-B2CD-A4D324B4125E}"/>
              </a:ext>
            </a:extLst>
          </p:cNvPr>
          <p:cNvSpPr>
            <a:spLocks noGrp="1"/>
          </p:cNvSpPr>
          <p:nvPr>
            <p:ph type="sldNum" sz="quarter" idx="12"/>
          </p:nvPr>
        </p:nvSpPr>
        <p:spPr/>
        <p:txBody>
          <a:bodyPr/>
          <a:lstStyle/>
          <a:p>
            <a:fld id="{FC479A02-7583-0A4C-B996-8A3A8D1BCEA6}" type="slidenum">
              <a:rPr lang="en-US" smtClean="0"/>
              <a:t>10</a:t>
            </a:fld>
            <a:endParaRPr lang="en-US"/>
          </a:p>
        </p:txBody>
      </p:sp>
      <p:pic>
        <p:nvPicPr>
          <p:cNvPr id="6" name="Picture 5">
            <a:extLst>
              <a:ext uri="{FF2B5EF4-FFF2-40B4-BE49-F238E27FC236}">
                <a16:creationId xmlns:a16="http://schemas.microsoft.com/office/drawing/2014/main" id="{DF29D815-6847-4177-9C72-2BB44321A6B6}"/>
              </a:ext>
            </a:extLst>
          </p:cNvPr>
          <p:cNvPicPr>
            <a:picLocks noChangeAspect="1"/>
          </p:cNvPicPr>
          <p:nvPr/>
        </p:nvPicPr>
        <p:blipFill rotWithShape="1">
          <a:blip r:embed="rId2"/>
          <a:srcRect r="51293"/>
          <a:stretch/>
        </p:blipFill>
        <p:spPr>
          <a:xfrm>
            <a:off x="5860313" y="1244616"/>
            <a:ext cx="3077608" cy="2357566"/>
          </a:xfrm>
          <a:prstGeom prst="rect">
            <a:avLst/>
          </a:prstGeom>
        </p:spPr>
      </p:pic>
      <p:pic>
        <p:nvPicPr>
          <p:cNvPr id="9" name="Picture 8">
            <a:extLst>
              <a:ext uri="{FF2B5EF4-FFF2-40B4-BE49-F238E27FC236}">
                <a16:creationId xmlns:a16="http://schemas.microsoft.com/office/drawing/2014/main" id="{72072B84-751C-4557-BB09-0669BD344147}"/>
              </a:ext>
            </a:extLst>
          </p:cNvPr>
          <p:cNvPicPr>
            <a:picLocks noChangeAspect="1"/>
          </p:cNvPicPr>
          <p:nvPr/>
        </p:nvPicPr>
        <p:blipFill rotWithShape="1">
          <a:blip r:embed="rId2"/>
          <a:srcRect l="54903" b="10405"/>
          <a:stretch/>
        </p:blipFill>
        <p:spPr>
          <a:xfrm>
            <a:off x="8448964" y="3794329"/>
            <a:ext cx="3013363" cy="2233746"/>
          </a:xfrm>
          <a:prstGeom prst="rect">
            <a:avLst/>
          </a:prstGeom>
        </p:spPr>
      </p:pic>
    </p:spTree>
    <p:extLst>
      <p:ext uri="{BB962C8B-B14F-4D97-AF65-F5344CB8AC3E}">
        <p14:creationId xmlns:p14="http://schemas.microsoft.com/office/powerpoint/2010/main" val="87632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CE5D-62C5-417B-AE92-EAB0F39C2A84}"/>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9F2AEA5-0642-44D4-B5B3-9F09E895076D}"/>
              </a:ext>
            </a:extLst>
          </p:cNvPr>
          <p:cNvSpPr>
            <a:spLocks noGrp="1"/>
          </p:cNvSpPr>
          <p:nvPr>
            <p:ph idx="1"/>
          </p:nvPr>
        </p:nvSpPr>
        <p:spPr>
          <a:xfrm>
            <a:off x="838200" y="1347258"/>
            <a:ext cx="3853873" cy="4600959"/>
          </a:xfrm>
        </p:spPr>
        <p:txBody>
          <a:bodyPr>
            <a:noAutofit/>
          </a:bodyPr>
          <a:lstStyle/>
          <a:p>
            <a:r>
              <a:rPr lang="en-US" sz="2000" dirty="0"/>
              <a:t>atom_id.py</a:t>
            </a:r>
          </a:p>
          <a:p>
            <a:pPr lvl="1"/>
            <a:r>
              <a:rPr lang="en-US" sz="2000" dirty="0"/>
              <a:t>It finds the atom id of the shared edges and store them in text file as “same_atom_all.txt”.</a:t>
            </a:r>
          </a:p>
          <a:p>
            <a:r>
              <a:rPr lang="en-US" sz="2000" dirty="0"/>
              <a:t>type_assign.py</a:t>
            </a:r>
          </a:p>
          <a:p>
            <a:pPr lvl="1"/>
            <a:r>
              <a:rPr lang="en-US" sz="2000" dirty="0"/>
              <a:t>This code can assign the type of atoms for the coordinates and can transform the mono-layer-mono-atomic graphene GB structure to tri-layer-bi-atomic WSe2 GB structure.</a:t>
            </a:r>
          </a:p>
          <a:p>
            <a:pPr lvl="1"/>
            <a:endParaRPr lang="en-US" sz="2000" dirty="0"/>
          </a:p>
        </p:txBody>
      </p:sp>
      <p:sp>
        <p:nvSpPr>
          <p:cNvPr id="4" name="Footer Placeholder 3">
            <a:extLst>
              <a:ext uri="{FF2B5EF4-FFF2-40B4-BE49-F238E27FC236}">
                <a16:creationId xmlns:a16="http://schemas.microsoft.com/office/drawing/2014/main" id="{FD7C7450-8DE7-4A2D-9A1D-C1CB0CD91662}"/>
              </a:ext>
            </a:extLst>
          </p:cNvPr>
          <p:cNvSpPr>
            <a:spLocks noGrp="1"/>
          </p:cNvSpPr>
          <p:nvPr>
            <p:ph type="ftr" sz="quarter" idx="11"/>
          </p:nvPr>
        </p:nvSpPr>
        <p:spPr/>
        <p:txBody>
          <a:bodyPr/>
          <a:lstStyle/>
          <a:p>
            <a:r>
              <a:rPr lang="en-US" b="1">
                <a:latin typeface="Cooper Black" charset="0"/>
                <a:ea typeface="Cooper Black" charset="0"/>
                <a:cs typeface="Cooper Black" charset="0"/>
              </a:rPr>
              <a:t>AdHiMad Lab</a:t>
            </a:r>
            <a:endParaRPr lang="en-US" dirty="0"/>
          </a:p>
        </p:txBody>
      </p:sp>
      <p:sp>
        <p:nvSpPr>
          <p:cNvPr id="5" name="Slide Number Placeholder 4">
            <a:extLst>
              <a:ext uri="{FF2B5EF4-FFF2-40B4-BE49-F238E27FC236}">
                <a16:creationId xmlns:a16="http://schemas.microsoft.com/office/drawing/2014/main" id="{2E863356-0848-4ECE-B2CD-A4D324B4125E}"/>
              </a:ext>
            </a:extLst>
          </p:cNvPr>
          <p:cNvSpPr>
            <a:spLocks noGrp="1"/>
          </p:cNvSpPr>
          <p:nvPr>
            <p:ph type="sldNum" sz="quarter" idx="12"/>
          </p:nvPr>
        </p:nvSpPr>
        <p:spPr/>
        <p:txBody>
          <a:bodyPr/>
          <a:lstStyle/>
          <a:p>
            <a:fld id="{FC479A02-7583-0A4C-B996-8A3A8D1BCEA6}" type="slidenum">
              <a:rPr lang="en-US" smtClean="0"/>
              <a:t>11</a:t>
            </a:fld>
            <a:endParaRPr lang="en-US"/>
          </a:p>
        </p:txBody>
      </p:sp>
      <p:pic>
        <p:nvPicPr>
          <p:cNvPr id="7" name="Picture 6" descr="A red and white grid&#10;&#10;Description automatically generated">
            <a:extLst>
              <a:ext uri="{FF2B5EF4-FFF2-40B4-BE49-F238E27FC236}">
                <a16:creationId xmlns:a16="http://schemas.microsoft.com/office/drawing/2014/main" id="{6029B93D-C8D6-4AF1-8B4D-D7FCC9BBBD10}"/>
              </a:ext>
            </a:extLst>
          </p:cNvPr>
          <p:cNvPicPr>
            <a:picLocks noChangeAspect="1"/>
          </p:cNvPicPr>
          <p:nvPr/>
        </p:nvPicPr>
        <p:blipFill rotWithShape="1">
          <a:blip r:embed="rId2">
            <a:extLst>
              <a:ext uri="{28A0092B-C50C-407E-A947-70E740481C1C}">
                <a14:useLocalDpi xmlns:a14="http://schemas.microsoft.com/office/drawing/2010/main" val="0"/>
              </a:ext>
            </a:extLst>
          </a:blip>
          <a:srcRect l="3939" t="3502" r="5152" b="5323"/>
          <a:stretch/>
        </p:blipFill>
        <p:spPr>
          <a:xfrm>
            <a:off x="4576305" y="1450108"/>
            <a:ext cx="3577095" cy="3587529"/>
          </a:xfrm>
          <a:prstGeom prst="rect">
            <a:avLst/>
          </a:prstGeom>
        </p:spPr>
      </p:pic>
      <p:pic>
        <p:nvPicPr>
          <p:cNvPr id="8" name="Picture 7">
            <a:extLst>
              <a:ext uri="{FF2B5EF4-FFF2-40B4-BE49-F238E27FC236}">
                <a16:creationId xmlns:a16="http://schemas.microsoft.com/office/drawing/2014/main" id="{EA62DE0B-7E2C-41BD-987F-325FCC907219}"/>
              </a:ext>
            </a:extLst>
          </p:cNvPr>
          <p:cNvPicPr>
            <a:picLocks noChangeAspect="1"/>
          </p:cNvPicPr>
          <p:nvPr/>
        </p:nvPicPr>
        <p:blipFill rotWithShape="1">
          <a:blip r:embed="rId3"/>
          <a:srcRect l="7897" r="6760"/>
          <a:stretch/>
        </p:blipFill>
        <p:spPr>
          <a:xfrm>
            <a:off x="8280899" y="1450108"/>
            <a:ext cx="3610606" cy="3587529"/>
          </a:xfrm>
          <a:prstGeom prst="rect">
            <a:avLst/>
          </a:prstGeom>
        </p:spPr>
      </p:pic>
      <p:sp>
        <p:nvSpPr>
          <p:cNvPr id="9" name="TextBox 8">
            <a:extLst>
              <a:ext uri="{FF2B5EF4-FFF2-40B4-BE49-F238E27FC236}">
                <a16:creationId xmlns:a16="http://schemas.microsoft.com/office/drawing/2014/main" id="{8173BD4C-1A83-4FC6-9379-B828DD5BE05A}"/>
              </a:ext>
            </a:extLst>
          </p:cNvPr>
          <p:cNvSpPr txBox="1"/>
          <p:nvPr/>
        </p:nvSpPr>
        <p:spPr>
          <a:xfrm>
            <a:off x="9605818" y="5049263"/>
            <a:ext cx="1468582" cy="369332"/>
          </a:xfrm>
          <a:prstGeom prst="rect">
            <a:avLst/>
          </a:prstGeom>
          <a:noFill/>
        </p:spPr>
        <p:txBody>
          <a:bodyPr wrap="square" rtlCol="0">
            <a:spAutoFit/>
          </a:bodyPr>
          <a:lstStyle/>
          <a:p>
            <a:r>
              <a:rPr lang="en-US" dirty="0"/>
              <a:t>Zoomed View</a:t>
            </a:r>
          </a:p>
        </p:txBody>
      </p:sp>
      <p:sp>
        <p:nvSpPr>
          <p:cNvPr id="10" name="TextBox 9">
            <a:extLst>
              <a:ext uri="{FF2B5EF4-FFF2-40B4-BE49-F238E27FC236}">
                <a16:creationId xmlns:a16="http://schemas.microsoft.com/office/drawing/2014/main" id="{3744B31D-91A4-4C10-A161-7DF7E426BBD6}"/>
              </a:ext>
            </a:extLst>
          </p:cNvPr>
          <p:cNvSpPr txBox="1"/>
          <p:nvPr/>
        </p:nvSpPr>
        <p:spPr>
          <a:xfrm>
            <a:off x="5097567" y="5016985"/>
            <a:ext cx="2650338" cy="369332"/>
          </a:xfrm>
          <a:prstGeom prst="rect">
            <a:avLst/>
          </a:prstGeom>
          <a:noFill/>
        </p:spPr>
        <p:txBody>
          <a:bodyPr wrap="square" rtlCol="0">
            <a:spAutoFit/>
          </a:bodyPr>
          <a:lstStyle/>
          <a:p>
            <a:r>
              <a:rPr lang="en-US" dirty="0"/>
              <a:t>400 Angstrom and 5 Grain</a:t>
            </a:r>
          </a:p>
        </p:txBody>
      </p:sp>
    </p:spTree>
    <p:extLst>
      <p:ext uri="{BB962C8B-B14F-4D97-AF65-F5344CB8AC3E}">
        <p14:creationId xmlns:p14="http://schemas.microsoft.com/office/powerpoint/2010/main" val="55365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ooper Black" charset="0"/>
                <a:ea typeface="Cooper Black" charset="0"/>
                <a:cs typeface="Cooper Black" charset="0"/>
              </a:rPr>
              <a:t>AdHiMad Lab</a:t>
            </a:r>
            <a:endParaRPr kumimoji="0" lang="en-US" sz="2000" b="0" i="0" u="none" strike="noStrike" kern="1200" cap="none" spc="0" normalizeH="0" baseline="0" noProof="0" dirty="0">
              <a:ln>
                <a:noFill/>
              </a:ln>
              <a:solidFill>
                <a:prstClr val="white"/>
              </a:solidFill>
              <a:effectLst/>
              <a:uLnTx/>
              <a:uFillTx/>
              <a:latin typeface="Cooper Black"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79A02-7583-0A4C-B996-8A3A8D1BCEA6}" type="slidenum">
              <a:rPr kumimoji="0" lang="en-US" sz="1200" b="0" i="0" u="none" strike="noStrike" kern="1200" cap="none" spc="0" normalizeH="0" baseline="0" noProof="0" smtClean="0">
                <a:ln>
                  <a:noFill/>
                </a:ln>
                <a:solidFill>
                  <a:prstClr val="white"/>
                </a:solidFill>
                <a:effectLst/>
                <a:uLnTx/>
                <a:uFillTx/>
                <a:latin typeface="Cooper Black"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white"/>
              </a:solidFill>
              <a:effectLst/>
              <a:uLnTx/>
              <a:uFillTx/>
              <a:latin typeface="Cooper Black" charset="0"/>
            </a:endParaRPr>
          </a:p>
        </p:txBody>
      </p:sp>
      <p:sp>
        <p:nvSpPr>
          <p:cNvPr id="6" name="Rectangle 5"/>
          <p:cNvSpPr/>
          <p:nvPr/>
        </p:nvSpPr>
        <p:spPr>
          <a:xfrm>
            <a:off x="4561193" y="2967335"/>
            <a:ext cx="306962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Thank You</a:t>
            </a:r>
          </a:p>
        </p:txBody>
      </p:sp>
    </p:spTree>
    <p:extLst>
      <p:ext uri="{BB962C8B-B14F-4D97-AF65-F5344CB8AC3E}">
        <p14:creationId xmlns:p14="http://schemas.microsoft.com/office/powerpoint/2010/main" val="1224583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34950-2221-4B9D-9E21-5720612584D1}"/>
              </a:ext>
            </a:extLst>
          </p:cNvPr>
          <p:cNvSpPr>
            <a:spLocks noGrp="1"/>
          </p:cNvSpPr>
          <p:nvPr>
            <p:ph type="title"/>
          </p:nvPr>
        </p:nvSpPr>
        <p:spPr/>
        <p:txBody>
          <a:bodyPr/>
          <a:lstStyle/>
          <a:p>
            <a:r>
              <a:rPr lang="en-US" dirty="0" err="1"/>
              <a:t>PolyGen</a:t>
            </a:r>
            <a:endParaRPr lang="en-US" dirty="0"/>
          </a:p>
        </p:txBody>
      </p:sp>
      <p:sp>
        <p:nvSpPr>
          <p:cNvPr id="3" name="Content Placeholder 2">
            <a:extLst>
              <a:ext uri="{FF2B5EF4-FFF2-40B4-BE49-F238E27FC236}">
                <a16:creationId xmlns:a16="http://schemas.microsoft.com/office/drawing/2014/main" id="{07276C04-8869-4D0A-82C6-0C604122CA43}"/>
              </a:ext>
            </a:extLst>
          </p:cNvPr>
          <p:cNvSpPr>
            <a:spLocks noGrp="1"/>
          </p:cNvSpPr>
          <p:nvPr>
            <p:ph idx="1"/>
          </p:nvPr>
        </p:nvSpPr>
        <p:spPr>
          <a:xfrm>
            <a:off x="838199" y="1347258"/>
            <a:ext cx="10762673" cy="4651375"/>
          </a:xfrm>
        </p:spPr>
        <p:txBody>
          <a:bodyPr>
            <a:normAutofit fontScale="92500" lnSpcReduction="20000"/>
          </a:bodyPr>
          <a:lstStyle/>
          <a:p>
            <a:pPr marL="0" indent="0" algn="just">
              <a:buNone/>
            </a:pPr>
            <a:r>
              <a:rPr lang="en-US" b="1" dirty="0">
                <a:solidFill>
                  <a:srgbClr val="FF0000"/>
                </a:solidFill>
              </a:rPr>
              <a:t>Introducing </a:t>
            </a:r>
            <a:r>
              <a:rPr lang="en-US" b="1" dirty="0" err="1">
                <a:solidFill>
                  <a:srgbClr val="FF0000"/>
                </a:solidFill>
              </a:rPr>
              <a:t>PolyGen</a:t>
            </a:r>
            <a:r>
              <a:rPr lang="en-US" b="1" dirty="0">
                <a:solidFill>
                  <a:srgbClr val="FF0000"/>
                </a:solidFill>
              </a:rPr>
              <a:t>: </a:t>
            </a:r>
            <a:r>
              <a:rPr lang="en-US" dirty="0"/>
              <a:t>Your Gateway to WSe</a:t>
            </a:r>
            <a:r>
              <a:rPr lang="en-US" baseline="-25000" dirty="0"/>
              <a:t>2</a:t>
            </a:r>
            <a:r>
              <a:rPr lang="en-US" dirty="0"/>
              <a:t> Monolayer Polycrystal Grain Boundary Structures</a:t>
            </a:r>
          </a:p>
          <a:p>
            <a:pPr algn="just"/>
            <a:r>
              <a:rPr lang="en-US" dirty="0"/>
              <a:t>Welcome to </a:t>
            </a:r>
            <a:r>
              <a:rPr lang="en-US" b="1" i="1" dirty="0" err="1"/>
              <a:t>PolyGen</a:t>
            </a:r>
            <a:r>
              <a:rPr lang="en-US" dirty="0"/>
              <a:t>, a software for 2D TMDC materials science research, Designed by Nuruzzaman Sakib and Dr. Kasra Momeni.</a:t>
            </a:r>
          </a:p>
          <a:p>
            <a:pPr algn="just"/>
            <a:r>
              <a:rPr lang="en-US" b="1" i="1" dirty="0" err="1"/>
              <a:t>PolyGen</a:t>
            </a:r>
            <a:r>
              <a:rPr lang="en-US" dirty="0"/>
              <a:t> empowers scientists and engineers to explore the fascinating world of WSe</a:t>
            </a:r>
            <a:r>
              <a:rPr lang="en-US" baseline="-25000" dirty="0"/>
              <a:t>2</a:t>
            </a:r>
            <a:r>
              <a:rPr lang="en-US" dirty="0"/>
              <a:t> monolayer grain boundary structures with unparalleled ease and precision. This innovative software utilizes computational techniques to create highly realistic and customizable simulations, offering an invaluable platform for studying the behavior and properties of these essential materials.</a:t>
            </a:r>
          </a:p>
          <a:p>
            <a:pPr algn="just"/>
            <a:r>
              <a:rPr lang="en-US" dirty="0"/>
              <a:t>Whether you are a seasoned researcher or a budding enthusiast, </a:t>
            </a:r>
            <a:r>
              <a:rPr lang="en-US" b="1" i="1" dirty="0" err="1"/>
              <a:t>PolyGen</a:t>
            </a:r>
            <a:r>
              <a:rPr lang="en-US" dirty="0"/>
              <a:t> can help you generating complex WSe</a:t>
            </a:r>
            <a:r>
              <a:rPr lang="en-US" baseline="-25000" dirty="0"/>
              <a:t>2</a:t>
            </a:r>
            <a:r>
              <a:rPr lang="en-US" dirty="0"/>
              <a:t> monolayer grain boundary structures, accelerating scientific discovery and advancing our understanding of these remarkable materials.</a:t>
            </a:r>
          </a:p>
        </p:txBody>
      </p:sp>
      <p:sp>
        <p:nvSpPr>
          <p:cNvPr id="4" name="Footer Placeholder 3">
            <a:extLst>
              <a:ext uri="{FF2B5EF4-FFF2-40B4-BE49-F238E27FC236}">
                <a16:creationId xmlns:a16="http://schemas.microsoft.com/office/drawing/2014/main" id="{CBE4952A-4958-4C09-A113-A0170D00FF69}"/>
              </a:ext>
            </a:extLst>
          </p:cNvPr>
          <p:cNvSpPr>
            <a:spLocks noGrp="1"/>
          </p:cNvSpPr>
          <p:nvPr>
            <p:ph type="ftr" sz="quarter" idx="11"/>
          </p:nvPr>
        </p:nvSpPr>
        <p:spPr/>
        <p:txBody>
          <a:bodyPr/>
          <a:lstStyle/>
          <a:p>
            <a:r>
              <a:rPr lang="en-US" b="1">
                <a:latin typeface="Cooper Black" charset="0"/>
                <a:ea typeface="Cooper Black" charset="0"/>
                <a:cs typeface="Cooper Black" charset="0"/>
              </a:rPr>
              <a:t>AdHiMad Lab</a:t>
            </a:r>
            <a:endParaRPr lang="en-US" dirty="0"/>
          </a:p>
        </p:txBody>
      </p:sp>
      <p:sp>
        <p:nvSpPr>
          <p:cNvPr id="5" name="Slide Number Placeholder 4">
            <a:extLst>
              <a:ext uri="{FF2B5EF4-FFF2-40B4-BE49-F238E27FC236}">
                <a16:creationId xmlns:a16="http://schemas.microsoft.com/office/drawing/2014/main" id="{89FC7C21-76F2-489B-83F5-E38B286427E1}"/>
              </a:ext>
            </a:extLst>
          </p:cNvPr>
          <p:cNvSpPr>
            <a:spLocks noGrp="1"/>
          </p:cNvSpPr>
          <p:nvPr>
            <p:ph type="sldNum" sz="quarter" idx="12"/>
          </p:nvPr>
        </p:nvSpPr>
        <p:spPr/>
        <p:txBody>
          <a:bodyPr/>
          <a:lstStyle/>
          <a:p>
            <a:fld id="{FC479A02-7583-0A4C-B996-8A3A8D1BCEA6}" type="slidenum">
              <a:rPr lang="en-US" smtClean="0"/>
              <a:t>2</a:t>
            </a:fld>
            <a:endParaRPr lang="en-US"/>
          </a:p>
        </p:txBody>
      </p:sp>
    </p:spTree>
    <p:extLst>
      <p:ext uri="{BB962C8B-B14F-4D97-AF65-F5344CB8AC3E}">
        <p14:creationId xmlns:p14="http://schemas.microsoft.com/office/powerpoint/2010/main" val="3594755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930E-5BEB-4D92-84A5-B14D7BD0E4E2}"/>
              </a:ext>
            </a:extLst>
          </p:cNvPr>
          <p:cNvSpPr>
            <a:spLocks noGrp="1"/>
          </p:cNvSpPr>
          <p:nvPr>
            <p:ph type="title"/>
          </p:nvPr>
        </p:nvSpPr>
        <p:spPr/>
        <p:txBody>
          <a:bodyPr/>
          <a:lstStyle/>
          <a:p>
            <a:r>
              <a:rPr lang="en-US" dirty="0" err="1"/>
              <a:t>PolyGen</a:t>
            </a:r>
            <a:endParaRPr lang="en-US" dirty="0"/>
          </a:p>
        </p:txBody>
      </p:sp>
      <p:sp>
        <p:nvSpPr>
          <p:cNvPr id="3" name="Content Placeholder 2">
            <a:extLst>
              <a:ext uri="{FF2B5EF4-FFF2-40B4-BE49-F238E27FC236}">
                <a16:creationId xmlns:a16="http://schemas.microsoft.com/office/drawing/2014/main" id="{E2345B60-7024-48D2-8CD1-A7C52057DC22}"/>
              </a:ext>
            </a:extLst>
          </p:cNvPr>
          <p:cNvSpPr>
            <a:spLocks noGrp="1"/>
          </p:cNvSpPr>
          <p:nvPr>
            <p:ph idx="1"/>
          </p:nvPr>
        </p:nvSpPr>
        <p:spPr/>
        <p:txBody>
          <a:bodyPr>
            <a:normAutofit/>
          </a:bodyPr>
          <a:lstStyle/>
          <a:p>
            <a:r>
              <a:rPr lang="en-US" sz="1400" dirty="0"/>
              <a:t>Readme.txt</a:t>
            </a:r>
          </a:p>
          <a:p>
            <a:pPr marL="0" indent="0">
              <a:buNone/>
            </a:pPr>
            <a:r>
              <a:rPr lang="en-US" sz="1400" b="1" dirty="0"/>
              <a:t>Installation:</a:t>
            </a:r>
          </a:p>
          <a:p>
            <a:r>
              <a:rPr lang="en-US" sz="1400" dirty="0"/>
              <a:t>First run "python3 setup.py </a:t>
            </a:r>
            <a:r>
              <a:rPr lang="en-US" sz="1400" dirty="0" err="1"/>
              <a:t>build_ext</a:t>
            </a:r>
            <a:r>
              <a:rPr lang="en-US" sz="1400" dirty="0"/>
              <a:t> --</a:t>
            </a:r>
            <a:r>
              <a:rPr lang="en-US" sz="1400" dirty="0" err="1"/>
              <a:t>inplace</a:t>
            </a:r>
            <a:r>
              <a:rPr lang="en-US" sz="1400" dirty="0"/>
              <a:t>" in a terminal with "Codes" directory as current directory to create the _</a:t>
            </a:r>
            <a:r>
              <a:rPr lang="en-US" sz="1400" dirty="0" err="1"/>
              <a:t>cPolyUtils</a:t>
            </a:r>
            <a:r>
              <a:rPr lang="en-US" sz="1400" dirty="0"/>
              <a:t> module created by </a:t>
            </a:r>
            <a:r>
              <a:rPr lang="en-US" sz="1400" dirty="0" err="1"/>
              <a:t>Ashivni</a:t>
            </a:r>
            <a:r>
              <a:rPr lang="en-US" sz="1400" dirty="0"/>
              <a:t> </a:t>
            </a:r>
            <a:r>
              <a:rPr lang="en-US" sz="1400" dirty="0" err="1"/>
              <a:t>Shekhawat</a:t>
            </a:r>
            <a:r>
              <a:rPr lang="en-US" sz="1400" dirty="0"/>
              <a:t> et al. Cite as - "Large-scale experimental and theoretical study of graphene grain boundary structures, Colin </a:t>
            </a:r>
            <a:r>
              <a:rPr lang="en-US" sz="1400" dirty="0" err="1"/>
              <a:t>Ophus</a:t>
            </a:r>
            <a:r>
              <a:rPr lang="en-US" sz="1400" dirty="0"/>
              <a:t>, </a:t>
            </a:r>
            <a:r>
              <a:rPr lang="en-US" sz="1400" dirty="0" err="1"/>
              <a:t>Ashivni</a:t>
            </a:r>
            <a:r>
              <a:rPr lang="en-US" sz="1400" dirty="0"/>
              <a:t> </a:t>
            </a:r>
            <a:r>
              <a:rPr lang="en-US" sz="1400" dirty="0" err="1"/>
              <a:t>Shekhawat</a:t>
            </a:r>
            <a:r>
              <a:rPr lang="en-US" sz="1400" dirty="0"/>
              <a:t>, Haider Rasool, and Alex </a:t>
            </a:r>
            <a:r>
              <a:rPr lang="en-US" sz="1400" dirty="0" err="1"/>
              <a:t>Zettl</a:t>
            </a:r>
            <a:r>
              <a:rPr lang="en-US" sz="1400" dirty="0"/>
              <a:t>, Phys. Rev. B 92, 205402“</a:t>
            </a:r>
          </a:p>
          <a:p>
            <a:pPr marL="0" indent="0">
              <a:buNone/>
            </a:pPr>
            <a:r>
              <a:rPr lang="en-US" sz="1400" b="1" dirty="0"/>
              <a:t>Prerequisites:</a:t>
            </a:r>
          </a:p>
          <a:p>
            <a:pPr marL="514350" indent="-514350">
              <a:buFont typeface="+mj-lt"/>
              <a:buAutoNum type="arabicPeriod"/>
            </a:pPr>
            <a:r>
              <a:rPr lang="en-US" sz="1400" dirty="0"/>
              <a:t>Install NumPy (pip3 install </a:t>
            </a:r>
            <a:r>
              <a:rPr lang="en-US" sz="1400" dirty="0" err="1"/>
              <a:t>numpy</a:t>
            </a:r>
            <a:r>
              <a:rPr lang="en-US" sz="1400" dirty="0"/>
              <a:t>)</a:t>
            </a:r>
          </a:p>
          <a:p>
            <a:pPr marL="514350" indent="-514350">
              <a:buFont typeface="+mj-lt"/>
              <a:buAutoNum type="arabicPeriod"/>
            </a:pPr>
            <a:r>
              <a:rPr lang="en-US" sz="1400" dirty="0"/>
              <a:t>Install ASE  (pip3 install </a:t>
            </a:r>
            <a:r>
              <a:rPr lang="en-US" sz="1400" dirty="0" err="1"/>
              <a:t>ase</a:t>
            </a:r>
            <a:r>
              <a:rPr lang="en-US" sz="1400" dirty="0"/>
              <a:t>)</a:t>
            </a:r>
          </a:p>
          <a:p>
            <a:pPr marL="514350" indent="-514350">
              <a:buFont typeface="+mj-lt"/>
              <a:buAutoNum type="arabicPeriod"/>
            </a:pPr>
            <a:r>
              <a:rPr lang="en-US" sz="1400" dirty="0"/>
              <a:t>Install </a:t>
            </a:r>
            <a:r>
              <a:rPr lang="en-US" sz="1400" dirty="0" err="1"/>
              <a:t>ovito</a:t>
            </a:r>
            <a:r>
              <a:rPr lang="en-US" sz="1400" dirty="0"/>
              <a:t> using (pip3 install </a:t>
            </a:r>
            <a:r>
              <a:rPr lang="en-US" sz="1400" dirty="0" err="1"/>
              <a:t>ovito</a:t>
            </a:r>
            <a:r>
              <a:rPr lang="en-US" sz="1400" dirty="0"/>
              <a:t>)</a:t>
            </a:r>
          </a:p>
          <a:p>
            <a:pPr marL="514350" indent="-514350">
              <a:buFont typeface="+mj-lt"/>
              <a:buAutoNum type="arabicPeriod"/>
            </a:pPr>
            <a:r>
              <a:rPr lang="en-US" sz="1400" dirty="0"/>
              <a:t>Install LAMMPS (See LAMMPS website on how to install)</a:t>
            </a:r>
          </a:p>
          <a:p>
            <a:pPr marL="0" indent="0">
              <a:buNone/>
            </a:pPr>
            <a:r>
              <a:rPr lang="en-US" sz="1400" b="1" dirty="0"/>
              <a:t>Instruction for use:</a:t>
            </a:r>
          </a:p>
          <a:p>
            <a:pPr marL="514350" indent="-514350">
              <a:buFont typeface="+mj-lt"/>
              <a:buAutoNum type="arabicPeriod"/>
            </a:pPr>
            <a:r>
              <a:rPr lang="en-US" sz="1400" dirty="0"/>
              <a:t>Change the bash file “PolyGen.sh" according to the Dimension and number of grains in the polycrystal. Just change the “dimension” and “</a:t>
            </a:r>
            <a:r>
              <a:rPr lang="en-US" sz="1400" dirty="0" err="1"/>
              <a:t>no_of_grain</a:t>
            </a:r>
            <a:r>
              <a:rPr lang="en-US" sz="1400" dirty="0"/>
              <a:t>” in the bash script.</a:t>
            </a:r>
          </a:p>
          <a:p>
            <a:pPr marL="514350" indent="-514350">
              <a:buFont typeface="+mj-lt"/>
              <a:buAutoNum type="arabicPeriod"/>
            </a:pPr>
            <a:r>
              <a:rPr lang="en-US" sz="1400" dirty="0"/>
              <a:t>run bash PolyGen.sh from outside of Codes directory. Do not change the folder and PolyGen.sh location. If you do, then change the bash script as well to accommodate the change.</a:t>
            </a:r>
          </a:p>
          <a:p>
            <a:pPr marL="514350" indent="-514350">
              <a:buFont typeface="+mj-lt"/>
              <a:buAutoNum type="arabicPeriod"/>
            </a:pPr>
            <a:r>
              <a:rPr lang="en-US" sz="1400" dirty="0"/>
              <a:t>After that, you need to run energy minimization of the created Polycrystal GB structure before using in LAMMPS calculation.</a:t>
            </a:r>
          </a:p>
        </p:txBody>
      </p:sp>
      <p:sp>
        <p:nvSpPr>
          <p:cNvPr id="4" name="Footer Placeholder 3">
            <a:extLst>
              <a:ext uri="{FF2B5EF4-FFF2-40B4-BE49-F238E27FC236}">
                <a16:creationId xmlns:a16="http://schemas.microsoft.com/office/drawing/2014/main" id="{FDB3B07F-FA90-4666-A247-1A16958795D5}"/>
              </a:ext>
            </a:extLst>
          </p:cNvPr>
          <p:cNvSpPr>
            <a:spLocks noGrp="1"/>
          </p:cNvSpPr>
          <p:nvPr>
            <p:ph type="ftr" sz="quarter" idx="11"/>
          </p:nvPr>
        </p:nvSpPr>
        <p:spPr/>
        <p:txBody>
          <a:bodyPr/>
          <a:lstStyle/>
          <a:p>
            <a:r>
              <a:rPr lang="en-US" b="1">
                <a:latin typeface="Cooper Black" charset="0"/>
                <a:ea typeface="Cooper Black" charset="0"/>
                <a:cs typeface="Cooper Black" charset="0"/>
              </a:rPr>
              <a:t>AdHiMad Lab</a:t>
            </a:r>
            <a:endParaRPr lang="en-US" dirty="0"/>
          </a:p>
        </p:txBody>
      </p:sp>
      <p:sp>
        <p:nvSpPr>
          <p:cNvPr id="5" name="Slide Number Placeholder 4">
            <a:extLst>
              <a:ext uri="{FF2B5EF4-FFF2-40B4-BE49-F238E27FC236}">
                <a16:creationId xmlns:a16="http://schemas.microsoft.com/office/drawing/2014/main" id="{54EF29EE-C6CB-4696-A459-34AD38CB26A4}"/>
              </a:ext>
            </a:extLst>
          </p:cNvPr>
          <p:cNvSpPr>
            <a:spLocks noGrp="1"/>
          </p:cNvSpPr>
          <p:nvPr>
            <p:ph type="sldNum" sz="quarter" idx="12"/>
          </p:nvPr>
        </p:nvSpPr>
        <p:spPr/>
        <p:txBody>
          <a:bodyPr/>
          <a:lstStyle/>
          <a:p>
            <a:fld id="{FC479A02-7583-0A4C-B996-8A3A8D1BCEA6}" type="slidenum">
              <a:rPr lang="en-US" smtClean="0"/>
              <a:t>3</a:t>
            </a:fld>
            <a:endParaRPr lang="en-US"/>
          </a:p>
        </p:txBody>
      </p:sp>
    </p:spTree>
    <p:extLst>
      <p:ext uri="{BB962C8B-B14F-4D97-AF65-F5344CB8AC3E}">
        <p14:creationId xmlns:p14="http://schemas.microsoft.com/office/powerpoint/2010/main" val="175317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34863-B1E2-47BD-95CF-097A6B109FAA}"/>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DDE6F09D-BB7C-4877-A3F5-DFEC86A9671A}"/>
              </a:ext>
            </a:extLst>
          </p:cNvPr>
          <p:cNvSpPr>
            <a:spLocks noGrp="1"/>
          </p:cNvSpPr>
          <p:nvPr>
            <p:ph idx="1"/>
          </p:nvPr>
        </p:nvSpPr>
        <p:spPr/>
        <p:txBody>
          <a:bodyPr>
            <a:normAutofit/>
          </a:bodyPr>
          <a:lstStyle/>
          <a:p>
            <a:r>
              <a:rPr lang="en-US" sz="2400" dirty="0"/>
              <a:t>_</a:t>
            </a:r>
            <a:r>
              <a:rPr lang="en-US" sz="2400" dirty="0" err="1"/>
              <a:t>cPolyUtils.c</a:t>
            </a:r>
            <a:endParaRPr lang="en-US" sz="2400" dirty="0"/>
          </a:p>
          <a:p>
            <a:r>
              <a:rPr lang="en-US" sz="2400" dirty="0"/>
              <a:t>setup.py</a:t>
            </a:r>
          </a:p>
          <a:p>
            <a:r>
              <a:rPr lang="en-US" sz="2400" dirty="0"/>
              <a:t>polyCrystal.py</a:t>
            </a:r>
          </a:p>
          <a:p>
            <a:r>
              <a:rPr lang="en-US" sz="2400" dirty="0"/>
              <a:t>structure_gen_poly.py</a:t>
            </a:r>
          </a:p>
          <a:p>
            <a:pPr algn="just"/>
            <a:r>
              <a:rPr lang="en-US" sz="2400" dirty="0"/>
              <a:t>This code can generate the polycrystal for graphene with pentagon-heptagons only. Which is the common defect type in GBs found in CVD grown graphene structures.</a:t>
            </a:r>
          </a:p>
          <a:p>
            <a:r>
              <a:rPr lang="en-US" sz="2400" b="1" dirty="0"/>
              <a:t>For better understanding of this portion of code, please read - "Large-scale experimental and theoretical study of graphene grain boundary structures, Colin </a:t>
            </a:r>
            <a:r>
              <a:rPr lang="en-US" sz="2400" b="1" dirty="0" err="1"/>
              <a:t>Ophus</a:t>
            </a:r>
            <a:r>
              <a:rPr lang="en-US" sz="2400" b="1" dirty="0"/>
              <a:t>, </a:t>
            </a:r>
            <a:r>
              <a:rPr lang="en-US" sz="2400" b="1" dirty="0" err="1"/>
              <a:t>Ashivni</a:t>
            </a:r>
            <a:r>
              <a:rPr lang="en-US" sz="2400" b="1" dirty="0"/>
              <a:t> </a:t>
            </a:r>
            <a:r>
              <a:rPr lang="en-US" sz="2400" b="1" dirty="0" err="1"/>
              <a:t>Shekhawat</a:t>
            </a:r>
            <a:r>
              <a:rPr lang="en-US" sz="2400" b="1" dirty="0"/>
              <a:t>, Haider Rasool, and Alex </a:t>
            </a:r>
            <a:r>
              <a:rPr lang="en-US" sz="2400" b="1" dirty="0" err="1"/>
              <a:t>Zettl</a:t>
            </a:r>
            <a:r>
              <a:rPr lang="en-US" sz="2400" b="1" dirty="0"/>
              <a:t>, Phys. Rev. B 92, 205402"</a:t>
            </a:r>
          </a:p>
        </p:txBody>
      </p:sp>
      <p:sp>
        <p:nvSpPr>
          <p:cNvPr id="4" name="Footer Placeholder 3">
            <a:extLst>
              <a:ext uri="{FF2B5EF4-FFF2-40B4-BE49-F238E27FC236}">
                <a16:creationId xmlns:a16="http://schemas.microsoft.com/office/drawing/2014/main" id="{A8F4541E-7E2B-4BE1-A9F9-3B5081F8549B}"/>
              </a:ext>
            </a:extLst>
          </p:cNvPr>
          <p:cNvSpPr>
            <a:spLocks noGrp="1"/>
          </p:cNvSpPr>
          <p:nvPr>
            <p:ph type="ftr" sz="quarter" idx="11"/>
          </p:nvPr>
        </p:nvSpPr>
        <p:spPr/>
        <p:txBody>
          <a:bodyPr/>
          <a:lstStyle/>
          <a:p>
            <a:r>
              <a:rPr lang="en-US" b="1">
                <a:latin typeface="Cooper Black" charset="0"/>
                <a:ea typeface="Cooper Black" charset="0"/>
                <a:cs typeface="Cooper Black" charset="0"/>
              </a:rPr>
              <a:t>AdHiMad Lab</a:t>
            </a:r>
            <a:endParaRPr lang="en-US" dirty="0"/>
          </a:p>
        </p:txBody>
      </p:sp>
      <p:sp>
        <p:nvSpPr>
          <p:cNvPr id="5" name="Slide Number Placeholder 4">
            <a:extLst>
              <a:ext uri="{FF2B5EF4-FFF2-40B4-BE49-F238E27FC236}">
                <a16:creationId xmlns:a16="http://schemas.microsoft.com/office/drawing/2014/main" id="{FC9C5DAE-6B02-44C6-B44B-97245F6712D9}"/>
              </a:ext>
            </a:extLst>
          </p:cNvPr>
          <p:cNvSpPr>
            <a:spLocks noGrp="1"/>
          </p:cNvSpPr>
          <p:nvPr>
            <p:ph type="sldNum" sz="quarter" idx="12"/>
          </p:nvPr>
        </p:nvSpPr>
        <p:spPr/>
        <p:txBody>
          <a:bodyPr/>
          <a:lstStyle/>
          <a:p>
            <a:fld id="{FC479A02-7583-0A4C-B996-8A3A8D1BCEA6}" type="slidenum">
              <a:rPr lang="en-US" smtClean="0"/>
              <a:t>4</a:t>
            </a:fld>
            <a:endParaRPr lang="en-US"/>
          </a:p>
        </p:txBody>
      </p:sp>
    </p:spTree>
    <p:extLst>
      <p:ext uri="{BB962C8B-B14F-4D97-AF65-F5344CB8AC3E}">
        <p14:creationId xmlns:p14="http://schemas.microsoft.com/office/powerpoint/2010/main" val="367714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CE5D-62C5-417B-AE92-EAB0F39C2A84}"/>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9F2AEA5-0642-44D4-B5B3-9F09E895076D}"/>
              </a:ext>
            </a:extLst>
          </p:cNvPr>
          <p:cNvSpPr>
            <a:spLocks noGrp="1"/>
          </p:cNvSpPr>
          <p:nvPr>
            <p:ph idx="1"/>
          </p:nvPr>
        </p:nvSpPr>
        <p:spPr>
          <a:xfrm>
            <a:off x="800100" y="2395008"/>
            <a:ext cx="4895850" cy="2262717"/>
          </a:xfrm>
        </p:spPr>
        <p:txBody>
          <a:bodyPr>
            <a:noAutofit/>
          </a:bodyPr>
          <a:lstStyle/>
          <a:p>
            <a:r>
              <a:rPr lang="en-US" sz="2000" dirty="0">
                <a:solidFill>
                  <a:srgbClr val="FF0000"/>
                </a:solidFill>
              </a:rPr>
              <a:t>Cfg2lmp.py</a:t>
            </a:r>
          </a:p>
          <a:p>
            <a:pPr lvl="1"/>
            <a:r>
              <a:rPr lang="en-US" sz="2000" dirty="0"/>
              <a:t>This will convert the </a:t>
            </a:r>
            <a:r>
              <a:rPr lang="en-US" sz="2000" dirty="0" err="1"/>
              <a:t>cfg</a:t>
            </a:r>
            <a:r>
              <a:rPr lang="en-US" sz="2000" dirty="0"/>
              <a:t> file to </a:t>
            </a:r>
            <a:r>
              <a:rPr lang="en-US" sz="2000" dirty="0" err="1"/>
              <a:t>lmp</a:t>
            </a:r>
            <a:r>
              <a:rPr lang="en-US" sz="2000" dirty="0"/>
              <a:t> file with </a:t>
            </a:r>
            <a:r>
              <a:rPr lang="en-US" sz="2000" dirty="0" err="1"/>
              <a:t>gb</a:t>
            </a:r>
            <a:r>
              <a:rPr lang="en-US" sz="2000" dirty="0"/>
              <a:t> atoms in a separate file.</a:t>
            </a:r>
          </a:p>
          <a:p>
            <a:r>
              <a:rPr lang="en-US" sz="2000" dirty="0" err="1">
                <a:solidFill>
                  <a:srgbClr val="FF0000"/>
                </a:solidFill>
              </a:rPr>
              <a:t>in.min</a:t>
            </a:r>
            <a:endParaRPr lang="en-US" sz="2000" dirty="0">
              <a:solidFill>
                <a:srgbClr val="FF0000"/>
              </a:solidFill>
            </a:endParaRPr>
          </a:p>
          <a:p>
            <a:pPr lvl="1"/>
            <a:r>
              <a:rPr lang="en-US" sz="2000" dirty="0"/>
              <a:t>This is a simple lammps script to minimize the structure generated by </a:t>
            </a:r>
            <a:r>
              <a:rPr lang="en-US" sz="2000" dirty="0" err="1"/>
              <a:t>Ashivni</a:t>
            </a:r>
            <a:r>
              <a:rPr lang="en-US" sz="2000" dirty="0"/>
              <a:t> et al.</a:t>
            </a:r>
          </a:p>
        </p:txBody>
      </p:sp>
      <p:sp>
        <p:nvSpPr>
          <p:cNvPr id="4" name="Footer Placeholder 3">
            <a:extLst>
              <a:ext uri="{FF2B5EF4-FFF2-40B4-BE49-F238E27FC236}">
                <a16:creationId xmlns:a16="http://schemas.microsoft.com/office/drawing/2014/main" id="{FD7C7450-8DE7-4A2D-9A1D-C1CB0CD91662}"/>
              </a:ext>
            </a:extLst>
          </p:cNvPr>
          <p:cNvSpPr>
            <a:spLocks noGrp="1"/>
          </p:cNvSpPr>
          <p:nvPr>
            <p:ph type="ftr" sz="quarter" idx="11"/>
          </p:nvPr>
        </p:nvSpPr>
        <p:spPr/>
        <p:txBody>
          <a:bodyPr/>
          <a:lstStyle/>
          <a:p>
            <a:r>
              <a:rPr lang="en-US" b="1">
                <a:latin typeface="Cooper Black" charset="0"/>
                <a:ea typeface="Cooper Black" charset="0"/>
                <a:cs typeface="Cooper Black" charset="0"/>
              </a:rPr>
              <a:t>AdHiMad Lab</a:t>
            </a:r>
            <a:endParaRPr lang="en-US" dirty="0"/>
          </a:p>
        </p:txBody>
      </p:sp>
      <p:sp>
        <p:nvSpPr>
          <p:cNvPr id="5" name="Slide Number Placeholder 4">
            <a:extLst>
              <a:ext uri="{FF2B5EF4-FFF2-40B4-BE49-F238E27FC236}">
                <a16:creationId xmlns:a16="http://schemas.microsoft.com/office/drawing/2014/main" id="{2E863356-0848-4ECE-B2CD-A4D324B4125E}"/>
              </a:ext>
            </a:extLst>
          </p:cNvPr>
          <p:cNvSpPr>
            <a:spLocks noGrp="1"/>
          </p:cNvSpPr>
          <p:nvPr>
            <p:ph type="sldNum" sz="quarter" idx="12"/>
          </p:nvPr>
        </p:nvSpPr>
        <p:spPr/>
        <p:txBody>
          <a:bodyPr/>
          <a:lstStyle/>
          <a:p>
            <a:fld id="{FC479A02-7583-0A4C-B996-8A3A8D1BCEA6}" type="slidenum">
              <a:rPr lang="en-US" smtClean="0"/>
              <a:t>5</a:t>
            </a:fld>
            <a:endParaRPr lang="en-US"/>
          </a:p>
        </p:txBody>
      </p:sp>
      <p:pic>
        <p:nvPicPr>
          <p:cNvPr id="6" name="Picture 5">
            <a:extLst>
              <a:ext uri="{FF2B5EF4-FFF2-40B4-BE49-F238E27FC236}">
                <a16:creationId xmlns:a16="http://schemas.microsoft.com/office/drawing/2014/main" id="{28EE73A1-A32C-4240-8833-2276132582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12872" y="1123794"/>
            <a:ext cx="4895849" cy="4895849"/>
          </a:xfrm>
          <a:prstGeom prst="rect">
            <a:avLst/>
          </a:prstGeom>
        </p:spPr>
      </p:pic>
    </p:spTree>
    <p:extLst>
      <p:ext uri="{BB962C8B-B14F-4D97-AF65-F5344CB8AC3E}">
        <p14:creationId xmlns:p14="http://schemas.microsoft.com/office/powerpoint/2010/main" val="3829776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CE5D-62C5-417B-AE92-EAB0F39C2A84}"/>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9F2AEA5-0642-44D4-B5B3-9F09E895076D}"/>
              </a:ext>
            </a:extLst>
          </p:cNvPr>
          <p:cNvSpPr>
            <a:spLocks noGrp="1"/>
          </p:cNvSpPr>
          <p:nvPr>
            <p:ph idx="1"/>
          </p:nvPr>
        </p:nvSpPr>
        <p:spPr>
          <a:xfrm>
            <a:off x="625763" y="2515652"/>
            <a:ext cx="5267036" cy="2081742"/>
          </a:xfrm>
        </p:spPr>
        <p:txBody>
          <a:bodyPr>
            <a:noAutofit/>
          </a:bodyPr>
          <a:lstStyle/>
          <a:p>
            <a:r>
              <a:rPr lang="en-US" sz="2000" dirty="0"/>
              <a:t>ovito_data_extract_poly.py</a:t>
            </a:r>
          </a:p>
          <a:p>
            <a:pPr lvl="1"/>
            <a:r>
              <a:rPr lang="en-US" sz="2000" dirty="0"/>
              <a:t>This python code imports </a:t>
            </a:r>
            <a:r>
              <a:rPr lang="en-US" sz="2000" dirty="0" err="1"/>
              <a:t>ovito</a:t>
            </a:r>
            <a:r>
              <a:rPr lang="en-US" sz="2000" dirty="0"/>
              <a:t> python library and can generate neighbor list based on cutoff distance (here we used 1.85 A for graphene) also remove the unnecessary atoms from the GB area.</a:t>
            </a:r>
          </a:p>
        </p:txBody>
      </p:sp>
      <p:sp>
        <p:nvSpPr>
          <p:cNvPr id="4" name="Footer Placeholder 3">
            <a:extLst>
              <a:ext uri="{FF2B5EF4-FFF2-40B4-BE49-F238E27FC236}">
                <a16:creationId xmlns:a16="http://schemas.microsoft.com/office/drawing/2014/main" id="{FD7C7450-8DE7-4A2D-9A1D-C1CB0CD91662}"/>
              </a:ext>
            </a:extLst>
          </p:cNvPr>
          <p:cNvSpPr>
            <a:spLocks noGrp="1"/>
          </p:cNvSpPr>
          <p:nvPr>
            <p:ph type="ftr" sz="quarter" idx="11"/>
          </p:nvPr>
        </p:nvSpPr>
        <p:spPr/>
        <p:txBody>
          <a:bodyPr/>
          <a:lstStyle/>
          <a:p>
            <a:r>
              <a:rPr lang="en-US" b="1">
                <a:latin typeface="Cooper Black" charset="0"/>
                <a:ea typeface="Cooper Black" charset="0"/>
                <a:cs typeface="Cooper Black" charset="0"/>
              </a:rPr>
              <a:t>AdHiMad Lab</a:t>
            </a:r>
            <a:endParaRPr lang="en-US" dirty="0"/>
          </a:p>
        </p:txBody>
      </p:sp>
      <p:sp>
        <p:nvSpPr>
          <p:cNvPr id="5" name="Slide Number Placeholder 4">
            <a:extLst>
              <a:ext uri="{FF2B5EF4-FFF2-40B4-BE49-F238E27FC236}">
                <a16:creationId xmlns:a16="http://schemas.microsoft.com/office/drawing/2014/main" id="{2E863356-0848-4ECE-B2CD-A4D324B4125E}"/>
              </a:ext>
            </a:extLst>
          </p:cNvPr>
          <p:cNvSpPr>
            <a:spLocks noGrp="1"/>
          </p:cNvSpPr>
          <p:nvPr>
            <p:ph type="sldNum" sz="quarter" idx="12"/>
          </p:nvPr>
        </p:nvSpPr>
        <p:spPr/>
        <p:txBody>
          <a:bodyPr/>
          <a:lstStyle/>
          <a:p>
            <a:fld id="{FC479A02-7583-0A4C-B996-8A3A8D1BCEA6}" type="slidenum">
              <a:rPr lang="en-US" smtClean="0"/>
              <a:t>6</a:t>
            </a:fld>
            <a:endParaRPr lang="en-US"/>
          </a:p>
        </p:txBody>
      </p:sp>
      <p:pic>
        <p:nvPicPr>
          <p:cNvPr id="8" name="Picture 7" descr="A blue dots on a white background&#10;&#10;Description automatically generated">
            <a:extLst>
              <a:ext uri="{FF2B5EF4-FFF2-40B4-BE49-F238E27FC236}">
                <a16:creationId xmlns:a16="http://schemas.microsoft.com/office/drawing/2014/main" id="{F6B13D60-AFC0-4386-8F2F-96D997F7A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60818"/>
            <a:ext cx="4996873" cy="4996873"/>
          </a:xfrm>
          <a:prstGeom prst="rect">
            <a:avLst/>
          </a:prstGeom>
        </p:spPr>
      </p:pic>
    </p:spTree>
    <p:extLst>
      <p:ext uri="{BB962C8B-B14F-4D97-AF65-F5344CB8AC3E}">
        <p14:creationId xmlns:p14="http://schemas.microsoft.com/office/powerpoint/2010/main" val="3396513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CE5D-62C5-417B-AE92-EAB0F39C2A84}"/>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9F2AEA5-0642-44D4-B5B3-9F09E895076D}"/>
              </a:ext>
            </a:extLst>
          </p:cNvPr>
          <p:cNvSpPr>
            <a:spLocks noGrp="1"/>
          </p:cNvSpPr>
          <p:nvPr>
            <p:ph idx="1"/>
          </p:nvPr>
        </p:nvSpPr>
        <p:spPr>
          <a:xfrm>
            <a:off x="891309" y="2341449"/>
            <a:ext cx="4398818" cy="2081742"/>
          </a:xfrm>
        </p:spPr>
        <p:txBody>
          <a:bodyPr>
            <a:noAutofit/>
          </a:bodyPr>
          <a:lstStyle/>
          <a:p>
            <a:r>
              <a:rPr lang="en-US" sz="2000" dirty="0"/>
              <a:t>periodicpolyGrain.py</a:t>
            </a:r>
          </a:p>
          <a:p>
            <a:pPr lvl="1"/>
            <a:r>
              <a:rPr lang="en-US" sz="2000" dirty="0"/>
              <a:t>This code unwrap the GB atoms if they form bond with an atom which is in another side of the boundary.</a:t>
            </a:r>
          </a:p>
        </p:txBody>
      </p:sp>
      <p:sp>
        <p:nvSpPr>
          <p:cNvPr id="4" name="Footer Placeholder 3">
            <a:extLst>
              <a:ext uri="{FF2B5EF4-FFF2-40B4-BE49-F238E27FC236}">
                <a16:creationId xmlns:a16="http://schemas.microsoft.com/office/drawing/2014/main" id="{FD7C7450-8DE7-4A2D-9A1D-C1CB0CD91662}"/>
              </a:ext>
            </a:extLst>
          </p:cNvPr>
          <p:cNvSpPr>
            <a:spLocks noGrp="1"/>
          </p:cNvSpPr>
          <p:nvPr>
            <p:ph type="ftr" sz="quarter" idx="11"/>
          </p:nvPr>
        </p:nvSpPr>
        <p:spPr/>
        <p:txBody>
          <a:bodyPr/>
          <a:lstStyle/>
          <a:p>
            <a:r>
              <a:rPr lang="en-US" b="1">
                <a:latin typeface="Cooper Black" charset="0"/>
                <a:ea typeface="Cooper Black" charset="0"/>
                <a:cs typeface="Cooper Black" charset="0"/>
              </a:rPr>
              <a:t>AdHiMad Lab</a:t>
            </a:r>
            <a:endParaRPr lang="en-US" dirty="0"/>
          </a:p>
        </p:txBody>
      </p:sp>
      <p:sp>
        <p:nvSpPr>
          <p:cNvPr id="5" name="Slide Number Placeholder 4">
            <a:extLst>
              <a:ext uri="{FF2B5EF4-FFF2-40B4-BE49-F238E27FC236}">
                <a16:creationId xmlns:a16="http://schemas.microsoft.com/office/drawing/2014/main" id="{2E863356-0848-4ECE-B2CD-A4D324B4125E}"/>
              </a:ext>
            </a:extLst>
          </p:cNvPr>
          <p:cNvSpPr>
            <a:spLocks noGrp="1"/>
          </p:cNvSpPr>
          <p:nvPr>
            <p:ph type="sldNum" sz="quarter" idx="12"/>
          </p:nvPr>
        </p:nvSpPr>
        <p:spPr/>
        <p:txBody>
          <a:bodyPr/>
          <a:lstStyle/>
          <a:p>
            <a:fld id="{FC479A02-7583-0A4C-B996-8A3A8D1BCEA6}" type="slidenum">
              <a:rPr lang="en-US" smtClean="0"/>
              <a:t>7</a:t>
            </a:fld>
            <a:endParaRPr lang="en-US"/>
          </a:p>
        </p:txBody>
      </p:sp>
      <p:pic>
        <p:nvPicPr>
          <p:cNvPr id="10" name="Picture 9" descr="A white square with blue dots&#10;&#10;Description automatically generated">
            <a:extLst>
              <a:ext uri="{FF2B5EF4-FFF2-40B4-BE49-F238E27FC236}">
                <a16:creationId xmlns:a16="http://schemas.microsoft.com/office/drawing/2014/main" id="{2FD8AD70-9CCA-4C08-9479-DF492A35FB60}"/>
              </a:ext>
            </a:extLst>
          </p:cNvPr>
          <p:cNvPicPr>
            <a:picLocks noChangeAspect="1"/>
          </p:cNvPicPr>
          <p:nvPr/>
        </p:nvPicPr>
        <p:blipFill rotWithShape="1">
          <a:blip r:embed="rId2">
            <a:extLst>
              <a:ext uri="{28A0092B-C50C-407E-A947-70E740481C1C}">
                <a14:useLocalDpi xmlns:a14="http://schemas.microsoft.com/office/drawing/2010/main" val="0"/>
              </a:ext>
            </a:extLst>
          </a:blip>
          <a:srcRect t="11596" b="6113"/>
          <a:stretch/>
        </p:blipFill>
        <p:spPr>
          <a:xfrm>
            <a:off x="5338613" y="1145312"/>
            <a:ext cx="6117068" cy="5033818"/>
          </a:xfrm>
          <a:prstGeom prst="rect">
            <a:avLst/>
          </a:prstGeom>
        </p:spPr>
      </p:pic>
    </p:spTree>
    <p:extLst>
      <p:ext uri="{BB962C8B-B14F-4D97-AF65-F5344CB8AC3E}">
        <p14:creationId xmlns:p14="http://schemas.microsoft.com/office/powerpoint/2010/main" val="4260242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CE5D-62C5-417B-AE92-EAB0F39C2A84}"/>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9F2AEA5-0642-44D4-B5B3-9F09E895076D}"/>
              </a:ext>
            </a:extLst>
          </p:cNvPr>
          <p:cNvSpPr>
            <a:spLocks noGrp="1"/>
          </p:cNvSpPr>
          <p:nvPr>
            <p:ph idx="1"/>
          </p:nvPr>
        </p:nvSpPr>
        <p:spPr>
          <a:xfrm>
            <a:off x="845127" y="2086790"/>
            <a:ext cx="4398818" cy="2684420"/>
          </a:xfrm>
        </p:spPr>
        <p:txBody>
          <a:bodyPr>
            <a:noAutofit/>
          </a:bodyPr>
          <a:lstStyle/>
          <a:p>
            <a:r>
              <a:rPr lang="en-US" sz="2000" dirty="0"/>
              <a:t>identify_penta_hepta_poly.py</a:t>
            </a:r>
          </a:p>
          <a:p>
            <a:pPr lvl="1"/>
            <a:r>
              <a:rPr lang="en-US" sz="2000" dirty="0"/>
              <a:t>This code identifies the pentagons and heptagons in GB area. It will output the coordinates of the pentagons and heptagons in a separate text file and outputs a visualization of the pentagons and heptagons. </a:t>
            </a:r>
          </a:p>
        </p:txBody>
      </p:sp>
      <p:sp>
        <p:nvSpPr>
          <p:cNvPr id="4" name="Footer Placeholder 3">
            <a:extLst>
              <a:ext uri="{FF2B5EF4-FFF2-40B4-BE49-F238E27FC236}">
                <a16:creationId xmlns:a16="http://schemas.microsoft.com/office/drawing/2014/main" id="{FD7C7450-8DE7-4A2D-9A1D-C1CB0CD91662}"/>
              </a:ext>
            </a:extLst>
          </p:cNvPr>
          <p:cNvSpPr>
            <a:spLocks noGrp="1"/>
          </p:cNvSpPr>
          <p:nvPr>
            <p:ph type="ftr" sz="quarter" idx="11"/>
          </p:nvPr>
        </p:nvSpPr>
        <p:spPr/>
        <p:txBody>
          <a:bodyPr/>
          <a:lstStyle/>
          <a:p>
            <a:r>
              <a:rPr lang="en-US" b="1">
                <a:latin typeface="Cooper Black" charset="0"/>
                <a:ea typeface="Cooper Black" charset="0"/>
                <a:cs typeface="Cooper Black" charset="0"/>
              </a:rPr>
              <a:t>AdHiMad Lab</a:t>
            </a:r>
            <a:endParaRPr lang="en-US" dirty="0"/>
          </a:p>
        </p:txBody>
      </p:sp>
      <p:sp>
        <p:nvSpPr>
          <p:cNvPr id="5" name="Slide Number Placeholder 4">
            <a:extLst>
              <a:ext uri="{FF2B5EF4-FFF2-40B4-BE49-F238E27FC236}">
                <a16:creationId xmlns:a16="http://schemas.microsoft.com/office/drawing/2014/main" id="{2E863356-0848-4ECE-B2CD-A4D324B4125E}"/>
              </a:ext>
            </a:extLst>
          </p:cNvPr>
          <p:cNvSpPr>
            <a:spLocks noGrp="1"/>
          </p:cNvSpPr>
          <p:nvPr>
            <p:ph type="sldNum" sz="quarter" idx="12"/>
          </p:nvPr>
        </p:nvSpPr>
        <p:spPr/>
        <p:txBody>
          <a:bodyPr/>
          <a:lstStyle/>
          <a:p>
            <a:fld id="{FC479A02-7583-0A4C-B996-8A3A8D1BCEA6}" type="slidenum">
              <a:rPr lang="en-US" smtClean="0"/>
              <a:t>8</a:t>
            </a:fld>
            <a:endParaRPr lang="en-US"/>
          </a:p>
        </p:txBody>
      </p:sp>
      <p:pic>
        <p:nvPicPr>
          <p:cNvPr id="10" name="Picture 9">
            <a:extLst>
              <a:ext uri="{FF2B5EF4-FFF2-40B4-BE49-F238E27FC236}">
                <a16:creationId xmlns:a16="http://schemas.microsoft.com/office/drawing/2014/main" id="{2FD8AD70-9CCA-4C08-9479-DF492A35FB60}"/>
              </a:ext>
            </a:extLst>
          </p:cNvPr>
          <p:cNvPicPr>
            <a:picLocks noChangeAspect="1"/>
          </p:cNvPicPr>
          <p:nvPr/>
        </p:nvPicPr>
        <p:blipFill rotWithShape="1">
          <a:blip r:embed="rId2">
            <a:extLst>
              <a:ext uri="{28A0092B-C50C-407E-A947-70E740481C1C}">
                <a14:useLocalDpi xmlns:a14="http://schemas.microsoft.com/office/drawing/2010/main" val="0"/>
              </a:ext>
            </a:extLst>
          </a:blip>
          <a:srcRect l="8557" t="10213" r="11788" b="5077"/>
          <a:stretch/>
        </p:blipFill>
        <p:spPr>
          <a:xfrm>
            <a:off x="5788891" y="1245172"/>
            <a:ext cx="6107833" cy="4871504"/>
          </a:xfrm>
          <a:prstGeom prst="rect">
            <a:avLst/>
          </a:prstGeom>
        </p:spPr>
      </p:pic>
    </p:spTree>
    <p:extLst>
      <p:ext uri="{BB962C8B-B14F-4D97-AF65-F5344CB8AC3E}">
        <p14:creationId xmlns:p14="http://schemas.microsoft.com/office/powerpoint/2010/main" val="916370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342ACEF-2523-43DF-BAE2-5C677E50D579}"/>
              </a:ext>
            </a:extLst>
          </p:cNvPr>
          <p:cNvPicPr>
            <a:picLocks noChangeAspect="1"/>
          </p:cNvPicPr>
          <p:nvPr/>
        </p:nvPicPr>
        <p:blipFill>
          <a:blip r:embed="rId2"/>
          <a:stretch>
            <a:fillRect/>
          </a:stretch>
        </p:blipFill>
        <p:spPr>
          <a:xfrm>
            <a:off x="7001307" y="2238834"/>
            <a:ext cx="4343400" cy="1924050"/>
          </a:xfrm>
          <a:prstGeom prst="rect">
            <a:avLst/>
          </a:prstGeom>
        </p:spPr>
      </p:pic>
      <p:sp>
        <p:nvSpPr>
          <p:cNvPr id="2" name="Title 1">
            <a:extLst>
              <a:ext uri="{FF2B5EF4-FFF2-40B4-BE49-F238E27FC236}">
                <a16:creationId xmlns:a16="http://schemas.microsoft.com/office/drawing/2014/main" id="{F8DBCE5D-62C5-417B-AE92-EAB0F39C2A84}"/>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9F2AEA5-0642-44D4-B5B3-9F09E895076D}"/>
              </a:ext>
            </a:extLst>
          </p:cNvPr>
          <p:cNvSpPr>
            <a:spLocks noGrp="1"/>
          </p:cNvSpPr>
          <p:nvPr>
            <p:ph idx="1"/>
          </p:nvPr>
        </p:nvSpPr>
        <p:spPr>
          <a:xfrm>
            <a:off x="376381" y="1256838"/>
            <a:ext cx="4398818" cy="2809105"/>
          </a:xfrm>
        </p:spPr>
        <p:txBody>
          <a:bodyPr>
            <a:noAutofit/>
          </a:bodyPr>
          <a:lstStyle/>
          <a:p>
            <a:r>
              <a:rPr lang="en-US" sz="2000" dirty="0"/>
              <a:t>pair_find.py</a:t>
            </a:r>
          </a:p>
          <a:p>
            <a:pPr lvl="1"/>
            <a:r>
              <a:rPr lang="en-US" sz="2000" dirty="0"/>
              <a:t>This will identify the pentagon-heptagon pairs. We used Hungarian algorithm to construct the pair where center to center distance of pentagon and heptagon was used as cost function.</a:t>
            </a:r>
          </a:p>
        </p:txBody>
      </p:sp>
      <p:sp>
        <p:nvSpPr>
          <p:cNvPr id="4" name="Footer Placeholder 3">
            <a:extLst>
              <a:ext uri="{FF2B5EF4-FFF2-40B4-BE49-F238E27FC236}">
                <a16:creationId xmlns:a16="http://schemas.microsoft.com/office/drawing/2014/main" id="{FD7C7450-8DE7-4A2D-9A1D-C1CB0CD91662}"/>
              </a:ext>
            </a:extLst>
          </p:cNvPr>
          <p:cNvSpPr>
            <a:spLocks noGrp="1"/>
          </p:cNvSpPr>
          <p:nvPr>
            <p:ph type="ftr" sz="quarter" idx="11"/>
          </p:nvPr>
        </p:nvSpPr>
        <p:spPr/>
        <p:txBody>
          <a:bodyPr/>
          <a:lstStyle/>
          <a:p>
            <a:r>
              <a:rPr lang="en-US" b="1">
                <a:latin typeface="Cooper Black" charset="0"/>
                <a:ea typeface="Cooper Black" charset="0"/>
                <a:cs typeface="Cooper Black" charset="0"/>
              </a:rPr>
              <a:t>AdHiMad Lab</a:t>
            </a:r>
            <a:endParaRPr lang="en-US" dirty="0"/>
          </a:p>
        </p:txBody>
      </p:sp>
      <p:sp>
        <p:nvSpPr>
          <p:cNvPr id="5" name="Slide Number Placeholder 4">
            <a:extLst>
              <a:ext uri="{FF2B5EF4-FFF2-40B4-BE49-F238E27FC236}">
                <a16:creationId xmlns:a16="http://schemas.microsoft.com/office/drawing/2014/main" id="{2E863356-0848-4ECE-B2CD-A4D324B4125E}"/>
              </a:ext>
            </a:extLst>
          </p:cNvPr>
          <p:cNvSpPr>
            <a:spLocks noGrp="1"/>
          </p:cNvSpPr>
          <p:nvPr>
            <p:ph type="sldNum" sz="quarter" idx="12"/>
          </p:nvPr>
        </p:nvSpPr>
        <p:spPr/>
        <p:txBody>
          <a:bodyPr/>
          <a:lstStyle/>
          <a:p>
            <a:fld id="{FC479A02-7583-0A4C-B996-8A3A8D1BCEA6}" type="slidenum">
              <a:rPr lang="en-US" smtClean="0"/>
              <a:t>9</a:t>
            </a:fld>
            <a:endParaRPr lang="en-US"/>
          </a:p>
        </p:txBody>
      </p:sp>
      <p:pic>
        <p:nvPicPr>
          <p:cNvPr id="8" name="Picture 7">
            <a:extLst>
              <a:ext uri="{FF2B5EF4-FFF2-40B4-BE49-F238E27FC236}">
                <a16:creationId xmlns:a16="http://schemas.microsoft.com/office/drawing/2014/main" id="{56965844-CBC5-457A-A3BC-E256B4698B19}"/>
              </a:ext>
            </a:extLst>
          </p:cNvPr>
          <p:cNvPicPr>
            <a:picLocks noChangeAspect="1"/>
          </p:cNvPicPr>
          <p:nvPr/>
        </p:nvPicPr>
        <p:blipFill rotWithShape="1">
          <a:blip r:embed="rId3">
            <a:extLst>
              <a:ext uri="{28A0092B-C50C-407E-A947-70E740481C1C}">
                <a14:useLocalDpi xmlns:a14="http://schemas.microsoft.com/office/drawing/2010/main" val="0"/>
              </a:ext>
            </a:extLst>
          </a:blip>
          <a:srcRect l="7037" t="17643" r="8518" b="12531"/>
          <a:stretch/>
        </p:blipFill>
        <p:spPr>
          <a:xfrm>
            <a:off x="2133600" y="3315855"/>
            <a:ext cx="3259229" cy="2695015"/>
          </a:xfrm>
          <a:prstGeom prst="rect">
            <a:avLst/>
          </a:prstGeom>
        </p:spPr>
      </p:pic>
      <p:pic>
        <p:nvPicPr>
          <p:cNvPr id="10" name="Picture 9">
            <a:extLst>
              <a:ext uri="{FF2B5EF4-FFF2-40B4-BE49-F238E27FC236}">
                <a16:creationId xmlns:a16="http://schemas.microsoft.com/office/drawing/2014/main" id="{89F0018C-0D08-4AE4-B2D1-C7E4B3341A1E}"/>
              </a:ext>
            </a:extLst>
          </p:cNvPr>
          <p:cNvPicPr>
            <a:picLocks noChangeAspect="1"/>
          </p:cNvPicPr>
          <p:nvPr/>
        </p:nvPicPr>
        <p:blipFill rotWithShape="1">
          <a:blip r:embed="rId4"/>
          <a:srcRect t="25724" b="28484"/>
          <a:stretch/>
        </p:blipFill>
        <p:spPr>
          <a:xfrm>
            <a:off x="6096000" y="1377235"/>
            <a:ext cx="3343275" cy="1570183"/>
          </a:xfrm>
          <a:prstGeom prst="rect">
            <a:avLst/>
          </a:prstGeom>
        </p:spPr>
      </p:pic>
      <p:sp>
        <p:nvSpPr>
          <p:cNvPr id="16" name="TextBox 15">
            <a:extLst>
              <a:ext uri="{FF2B5EF4-FFF2-40B4-BE49-F238E27FC236}">
                <a16:creationId xmlns:a16="http://schemas.microsoft.com/office/drawing/2014/main" id="{7C1E8275-5C5E-446E-A321-46BB62C3A88D}"/>
              </a:ext>
            </a:extLst>
          </p:cNvPr>
          <p:cNvSpPr txBox="1"/>
          <p:nvPr/>
        </p:nvSpPr>
        <p:spPr>
          <a:xfrm>
            <a:off x="5957454" y="4701317"/>
            <a:ext cx="5818909" cy="646331"/>
          </a:xfrm>
          <a:prstGeom prst="rect">
            <a:avLst/>
          </a:prstGeom>
          <a:noFill/>
        </p:spPr>
        <p:txBody>
          <a:bodyPr wrap="square" rtlCol="0">
            <a:spAutoFit/>
          </a:bodyPr>
          <a:lstStyle/>
          <a:p>
            <a:r>
              <a:rPr lang="en-US" dirty="0"/>
              <a:t>Regular Pentagon-Heptagon- Shared Edge-Marked as Yellow</a:t>
            </a:r>
          </a:p>
          <a:p>
            <a:r>
              <a:rPr lang="en-US" dirty="0"/>
              <a:t>Hexagon in between the pair- Shared Edge- Marked as Cyan</a:t>
            </a:r>
          </a:p>
        </p:txBody>
      </p:sp>
    </p:spTree>
    <p:extLst>
      <p:ext uri="{BB962C8B-B14F-4D97-AF65-F5344CB8AC3E}">
        <p14:creationId xmlns:p14="http://schemas.microsoft.com/office/powerpoint/2010/main" val="91212981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1667</TotalTime>
  <Words>811</Words>
  <Application>Microsoft Office PowerPoint</Application>
  <PresentationFormat>Widescreen</PresentationFormat>
  <Paragraphs>81</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Cooper Black</vt:lpstr>
      <vt:lpstr>1_Office Theme</vt:lpstr>
      <vt:lpstr>PolyGen</vt:lpstr>
      <vt:lpstr>PolyGen</vt:lpstr>
      <vt:lpstr>PolyGen</vt:lpstr>
      <vt:lpstr>Modules</vt:lpstr>
      <vt:lpstr>Modules</vt:lpstr>
      <vt:lpstr>Modules</vt:lpstr>
      <vt:lpstr>Modules</vt:lpstr>
      <vt:lpstr>Modules</vt:lpstr>
      <vt:lpstr>Modules</vt:lpstr>
      <vt:lpstr>Modules</vt:lpstr>
      <vt:lpstr>Modules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Meeting  April 28, 2023</dc:title>
  <dc:creator>Nuruzzaman Sakib</dc:creator>
  <cp:lastModifiedBy>Nuruzzaman Sakib</cp:lastModifiedBy>
  <cp:revision>108</cp:revision>
  <dcterms:created xsi:type="dcterms:W3CDTF">2023-04-26T21:01:03Z</dcterms:created>
  <dcterms:modified xsi:type="dcterms:W3CDTF">2024-01-24T23:26:04Z</dcterms:modified>
</cp:coreProperties>
</file>